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68" r:id="rId2"/>
    <p:sldId id="277" r:id="rId3"/>
    <p:sldId id="269" r:id="rId4"/>
    <p:sldId id="279" r:id="rId5"/>
    <p:sldId id="271" r:id="rId6"/>
    <p:sldId id="278" r:id="rId7"/>
    <p:sldId id="280" r:id="rId8"/>
    <p:sldId id="274" r:id="rId9"/>
    <p:sldId id="283" r:id="rId10"/>
    <p:sldId id="284" r:id="rId11"/>
    <p:sldId id="285" r:id="rId12"/>
    <p:sldId id="286" r:id="rId13"/>
    <p:sldId id="287" r:id="rId14"/>
    <p:sldId id="281" r:id="rId15"/>
    <p:sldId id="275" r:id="rId16"/>
    <p:sldId id="28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587C"/>
    <a:srgbClr val="133E57"/>
    <a:srgbClr val="184259"/>
    <a:srgbClr val="9C4E4E"/>
    <a:srgbClr val="700000"/>
    <a:srgbClr val="5E200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52" autoAdjust="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C6B287-C7AA-4A25-9AA8-8A1EEE7BA727}" type="doc">
      <dgm:prSet loTypeId="urn:microsoft.com/office/officeart/2011/layout/Tab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C35A474-0DA8-4B4C-955C-59A8A88D4029}">
      <dgm:prSet phldrT="[Text]"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r>
            <a:rPr lang="en-IN" dirty="0"/>
            <a:t>+1</a:t>
          </a:r>
        </a:p>
      </dgm:t>
    </dgm:pt>
    <dgm:pt modelId="{91BF32AA-5DB2-4C84-B11A-1951390F626A}" type="parTrans" cxnId="{5CC75191-F480-456D-B5DB-7582B2F6CCF5}">
      <dgm:prSet/>
      <dgm:spPr/>
      <dgm:t>
        <a:bodyPr/>
        <a:lstStyle/>
        <a:p>
          <a:endParaRPr lang="en-IN"/>
        </a:p>
      </dgm:t>
    </dgm:pt>
    <dgm:pt modelId="{FA758A5D-9A53-40E3-A242-35393DBFBE6C}" type="sibTrans" cxnId="{5CC75191-F480-456D-B5DB-7582B2F6CCF5}">
      <dgm:prSet/>
      <dgm:spPr/>
      <dgm:t>
        <a:bodyPr/>
        <a:lstStyle/>
        <a:p>
          <a:endParaRPr lang="en-IN"/>
        </a:p>
      </dgm:t>
    </dgm:pt>
    <dgm:pt modelId="{774CC3CB-68E6-46F2-AC50-104D4082B55A}">
      <dgm:prSet phldrT="[Text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IN" dirty="0"/>
            <a:t>-1</a:t>
          </a:r>
        </a:p>
      </dgm:t>
    </dgm:pt>
    <dgm:pt modelId="{2D1FD71C-5C17-439F-9204-B0CC8136A873}" type="parTrans" cxnId="{72A40043-F290-4F56-AB77-D45871F9C889}">
      <dgm:prSet/>
      <dgm:spPr/>
      <dgm:t>
        <a:bodyPr/>
        <a:lstStyle/>
        <a:p>
          <a:endParaRPr lang="en-IN"/>
        </a:p>
      </dgm:t>
    </dgm:pt>
    <dgm:pt modelId="{7B5BB66E-19B9-46F8-8BE6-44136414AA12}" type="sibTrans" cxnId="{72A40043-F290-4F56-AB77-D45871F9C889}">
      <dgm:prSet/>
      <dgm:spPr/>
      <dgm:t>
        <a:bodyPr/>
        <a:lstStyle/>
        <a:p>
          <a:endParaRPr lang="en-IN"/>
        </a:p>
      </dgm:t>
    </dgm:pt>
    <dgm:pt modelId="{6AD5A4A3-B6EE-454A-B82B-937B30DC798F}">
      <dgm:prSet phldrT="[Text]"/>
      <dgm:spPr/>
      <dgm:t>
        <a:bodyPr/>
        <a:lstStyle/>
        <a:p>
          <a:r>
            <a:rPr lang="en-IN" dirty="0"/>
            <a:t>    Negative</a:t>
          </a:r>
        </a:p>
      </dgm:t>
    </dgm:pt>
    <dgm:pt modelId="{9E6DDB72-6A20-403A-B932-FE8D9D2AFEDC}" type="parTrans" cxnId="{240E9262-20CA-42D4-800A-30B3AD66BACD}">
      <dgm:prSet/>
      <dgm:spPr/>
      <dgm:t>
        <a:bodyPr/>
        <a:lstStyle/>
        <a:p>
          <a:endParaRPr lang="en-IN"/>
        </a:p>
      </dgm:t>
    </dgm:pt>
    <dgm:pt modelId="{84C55808-2ADC-41E4-93AC-9F8F52AE4E6D}" type="sibTrans" cxnId="{240E9262-20CA-42D4-800A-30B3AD66BACD}">
      <dgm:prSet/>
      <dgm:spPr/>
      <dgm:t>
        <a:bodyPr/>
        <a:lstStyle/>
        <a:p>
          <a:endParaRPr lang="en-IN"/>
        </a:p>
      </dgm:t>
    </dgm:pt>
    <dgm:pt modelId="{AA45A5B6-E623-46DD-BACB-ACBA2BDBE910}">
      <dgm:prSet phldrT="[Text]"/>
      <dgm:spPr/>
      <dgm:t>
        <a:bodyPr/>
        <a:lstStyle/>
        <a:p>
          <a:r>
            <a:rPr lang="en-IN" dirty="0"/>
            <a:t>     Positive</a:t>
          </a:r>
        </a:p>
      </dgm:t>
    </dgm:pt>
    <dgm:pt modelId="{A8509A6D-3A36-4511-ABC6-808A73BD37C0}" type="sibTrans" cxnId="{40080114-EEF1-4EA9-87AE-357AF0E9B6C3}">
      <dgm:prSet/>
      <dgm:spPr/>
      <dgm:t>
        <a:bodyPr/>
        <a:lstStyle/>
        <a:p>
          <a:endParaRPr lang="en-IN"/>
        </a:p>
      </dgm:t>
    </dgm:pt>
    <dgm:pt modelId="{07772D9E-3BB3-479A-9FB3-8D6479B2A475}" type="parTrans" cxnId="{40080114-EEF1-4EA9-87AE-357AF0E9B6C3}">
      <dgm:prSet/>
      <dgm:spPr/>
      <dgm:t>
        <a:bodyPr/>
        <a:lstStyle/>
        <a:p>
          <a:endParaRPr lang="en-IN"/>
        </a:p>
      </dgm:t>
    </dgm:pt>
    <dgm:pt modelId="{DB5C9E69-3A91-40FA-AA18-FC37F28929E3}">
      <dgm:prSet phldrT="[Text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r>
            <a:rPr lang="en-IN" dirty="0"/>
            <a:t>0</a:t>
          </a:r>
        </a:p>
      </dgm:t>
    </dgm:pt>
    <dgm:pt modelId="{3802E3A6-D4B3-4B9C-83AE-0C2346933464}" type="sibTrans" cxnId="{E0780D9E-DB8F-40BE-A308-41E40222AC3D}">
      <dgm:prSet/>
      <dgm:spPr/>
      <dgm:t>
        <a:bodyPr/>
        <a:lstStyle/>
        <a:p>
          <a:endParaRPr lang="en-IN"/>
        </a:p>
      </dgm:t>
    </dgm:pt>
    <dgm:pt modelId="{D9AD2A7F-FDDF-4C06-AD29-B356472105C6}" type="parTrans" cxnId="{E0780D9E-DB8F-40BE-A308-41E40222AC3D}">
      <dgm:prSet/>
      <dgm:spPr/>
      <dgm:t>
        <a:bodyPr/>
        <a:lstStyle/>
        <a:p>
          <a:endParaRPr lang="en-IN"/>
        </a:p>
      </dgm:t>
    </dgm:pt>
    <dgm:pt modelId="{EDB31645-F475-45EF-8DC3-2CC5DBBD8A08}">
      <dgm:prSet phldrT="[Text]"/>
      <dgm:spPr/>
      <dgm:t>
        <a:bodyPr/>
        <a:lstStyle/>
        <a:p>
          <a:r>
            <a:rPr lang="en-IN" dirty="0"/>
            <a:t>     Neutral</a:t>
          </a:r>
        </a:p>
      </dgm:t>
    </dgm:pt>
    <dgm:pt modelId="{2D242ECD-8299-44C9-8F88-7D3276A7A902}" type="sibTrans" cxnId="{6356FE81-3604-4B88-9BCC-29484F18999D}">
      <dgm:prSet/>
      <dgm:spPr/>
      <dgm:t>
        <a:bodyPr/>
        <a:lstStyle/>
        <a:p>
          <a:endParaRPr lang="en-IN"/>
        </a:p>
      </dgm:t>
    </dgm:pt>
    <dgm:pt modelId="{B5EEA280-07F4-442E-8520-3AD139C995D1}" type="parTrans" cxnId="{6356FE81-3604-4B88-9BCC-29484F18999D}">
      <dgm:prSet/>
      <dgm:spPr/>
      <dgm:t>
        <a:bodyPr/>
        <a:lstStyle/>
        <a:p>
          <a:endParaRPr lang="en-IN"/>
        </a:p>
      </dgm:t>
    </dgm:pt>
    <dgm:pt modelId="{D65CC4BC-B062-469D-B873-D9A69310C002}">
      <dgm:prSet phldrT="[Text]"/>
      <dgm:spPr/>
      <dgm:t>
        <a:bodyPr/>
        <a:lstStyle/>
        <a:p>
          <a:pPr>
            <a:buNone/>
          </a:pPr>
          <a:r>
            <a:rPr lang="en-IN" dirty="0"/>
            <a:t> </a:t>
          </a:r>
        </a:p>
      </dgm:t>
    </dgm:pt>
    <dgm:pt modelId="{F72F1FA7-1D2C-4331-B656-953F9EB240AA}" type="sibTrans" cxnId="{04B9718F-807E-4564-BE57-73F5985D6640}">
      <dgm:prSet/>
      <dgm:spPr/>
      <dgm:t>
        <a:bodyPr/>
        <a:lstStyle/>
        <a:p>
          <a:endParaRPr lang="en-IN"/>
        </a:p>
      </dgm:t>
    </dgm:pt>
    <dgm:pt modelId="{D625A7E6-189E-4F3E-9B79-B547953D360C}" type="parTrans" cxnId="{04B9718F-807E-4564-BE57-73F5985D6640}">
      <dgm:prSet/>
      <dgm:spPr/>
      <dgm:t>
        <a:bodyPr/>
        <a:lstStyle/>
        <a:p>
          <a:endParaRPr lang="en-IN"/>
        </a:p>
      </dgm:t>
    </dgm:pt>
    <dgm:pt modelId="{6B088B9A-68B8-451D-8DE2-D36AE0A180C6}">
      <dgm:prSet phldrT="[Text]"/>
      <dgm:spPr/>
      <dgm:t>
        <a:bodyPr/>
        <a:lstStyle/>
        <a:p>
          <a:pPr>
            <a:buNone/>
          </a:pPr>
          <a:r>
            <a:rPr lang="en-IN" dirty="0"/>
            <a:t> </a:t>
          </a:r>
        </a:p>
      </dgm:t>
    </dgm:pt>
    <dgm:pt modelId="{7308A6EA-C899-451B-8FCC-CAF52A50C340}" type="sibTrans" cxnId="{20765A1B-F785-46D3-B90A-9B598E7DA8BE}">
      <dgm:prSet/>
      <dgm:spPr/>
      <dgm:t>
        <a:bodyPr/>
        <a:lstStyle/>
        <a:p>
          <a:endParaRPr lang="en-IN"/>
        </a:p>
      </dgm:t>
    </dgm:pt>
    <dgm:pt modelId="{F4D68C72-494E-4C81-A4DB-9C634C36195B}" type="parTrans" cxnId="{20765A1B-F785-46D3-B90A-9B598E7DA8BE}">
      <dgm:prSet/>
      <dgm:spPr/>
      <dgm:t>
        <a:bodyPr/>
        <a:lstStyle/>
        <a:p>
          <a:endParaRPr lang="en-IN"/>
        </a:p>
      </dgm:t>
    </dgm:pt>
    <dgm:pt modelId="{1B85751A-07AA-4ECF-869A-75F77068D2D8}">
      <dgm:prSet phldrT="[Text]"/>
      <dgm:spPr/>
      <dgm:t>
        <a:bodyPr/>
        <a:lstStyle/>
        <a:p>
          <a:pPr>
            <a:buNone/>
          </a:pPr>
          <a:r>
            <a:rPr lang="en-IN" dirty="0"/>
            <a:t> </a:t>
          </a:r>
        </a:p>
      </dgm:t>
    </dgm:pt>
    <dgm:pt modelId="{A5A3818E-290D-4AE8-AC74-1C77E8053546}" type="sibTrans" cxnId="{7BEC412B-B643-4D5A-AF33-C30AC25ABBEF}">
      <dgm:prSet/>
      <dgm:spPr/>
      <dgm:t>
        <a:bodyPr/>
        <a:lstStyle/>
        <a:p>
          <a:endParaRPr lang="en-IN"/>
        </a:p>
      </dgm:t>
    </dgm:pt>
    <dgm:pt modelId="{8117B81B-BF26-459D-9212-47F53AF5D613}" type="parTrans" cxnId="{7BEC412B-B643-4D5A-AF33-C30AC25ABBEF}">
      <dgm:prSet/>
      <dgm:spPr/>
      <dgm:t>
        <a:bodyPr/>
        <a:lstStyle/>
        <a:p>
          <a:endParaRPr lang="en-IN"/>
        </a:p>
      </dgm:t>
    </dgm:pt>
    <dgm:pt modelId="{C1A3E880-A89E-4491-B464-0C85AA3E41A5}" type="pres">
      <dgm:prSet presAssocID="{F1C6B287-C7AA-4A25-9AA8-8A1EEE7BA72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32D8F59D-CD13-4D23-8F6F-BAAF7833BC05}" type="pres">
      <dgm:prSet presAssocID="{0C35A474-0DA8-4B4C-955C-59A8A88D4029}" presName="composite" presStyleCnt="0"/>
      <dgm:spPr/>
    </dgm:pt>
    <dgm:pt modelId="{B77F5367-1283-4342-BE15-B48CDC51F40E}" type="pres">
      <dgm:prSet presAssocID="{0C35A474-0DA8-4B4C-955C-59A8A88D4029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950BE982-1DF7-4018-9461-E1C4C5ABBDB6}" type="pres">
      <dgm:prSet presAssocID="{0C35A474-0DA8-4B4C-955C-59A8A88D4029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BAED19CE-6D34-46A9-A46D-8BFB177A721D}" type="pres">
      <dgm:prSet presAssocID="{0C35A474-0DA8-4B4C-955C-59A8A88D4029}" presName="Accent" presStyleLbl="parChTrans1D1" presStyleIdx="0" presStyleCnt="3"/>
      <dgm:spPr/>
    </dgm:pt>
    <dgm:pt modelId="{D134393D-9965-4798-A1E7-76BC720D6A6E}" type="pres">
      <dgm:prSet presAssocID="{0C35A474-0DA8-4B4C-955C-59A8A88D4029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884A81AE-92B6-4614-ADAC-3A9F7FADCCF5}" type="pres">
      <dgm:prSet presAssocID="{FA758A5D-9A53-40E3-A242-35393DBFBE6C}" presName="sibTrans" presStyleCnt="0"/>
      <dgm:spPr/>
    </dgm:pt>
    <dgm:pt modelId="{6BB46B21-62D6-4BE9-B666-5D175301CE65}" type="pres">
      <dgm:prSet presAssocID="{DB5C9E69-3A91-40FA-AA18-FC37F28929E3}" presName="composite" presStyleCnt="0"/>
      <dgm:spPr/>
    </dgm:pt>
    <dgm:pt modelId="{3FBA4ED9-8230-4BEB-BF80-1B4247134D2E}" type="pres">
      <dgm:prSet presAssocID="{DB5C9E69-3A91-40FA-AA18-FC37F28929E3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CDFA6073-D8DE-4577-8A43-B93AE72C4706}" type="pres">
      <dgm:prSet presAssocID="{DB5C9E69-3A91-40FA-AA18-FC37F28929E3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A6AE675D-085B-46A3-A696-79E9FB3716BC}" type="pres">
      <dgm:prSet presAssocID="{DB5C9E69-3A91-40FA-AA18-FC37F28929E3}" presName="Accent" presStyleLbl="parChTrans1D1" presStyleIdx="1" presStyleCnt="3"/>
      <dgm:spPr/>
    </dgm:pt>
    <dgm:pt modelId="{66E3EB74-7558-4318-8877-66FF9E7629ED}" type="pres">
      <dgm:prSet presAssocID="{DB5C9E69-3A91-40FA-AA18-FC37F28929E3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553A457E-DEEA-4C16-8982-9DB84395E296}" type="pres">
      <dgm:prSet presAssocID="{3802E3A6-D4B3-4B9C-83AE-0C2346933464}" presName="sibTrans" presStyleCnt="0"/>
      <dgm:spPr/>
    </dgm:pt>
    <dgm:pt modelId="{FBDFB74F-39CF-4F0C-A8D4-260DCBE33254}" type="pres">
      <dgm:prSet presAssocID="{774CC3CB-68E6-46F2-AC50-104D4082B55A}" presName="composite" presStyleCnt="0"/>
      <dgm:spPr/>
    </dgm:pt>
    <dgm:pt modelId="{D06187DD-61A9-43BA-8F21-F8D92FDACF1B}" type="pres">
      <dgm:prSet presAssocID="{774CC3CB-68E6-46F2-AC50-104D4082B55A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6C6CE355-52A6-4E32-9075-00EC777FE336}" type="pres">
      <dgm:prSet presAssocID="{774CC3CB-68E6-46F2-AC50-104D4082B55A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4104D1F8-7E5E-4542-97B6-F06A9FB59F8E}" type="pres">
      <dgm:prSet presAssocID="{774CC3CB-68E6-46F2-AC50-104D4082B55A}" presName="Accent" presStyleLbl="parChTrans1D1" presStyleIdx="2" presStyleCnt="3"/>
      <dgm:spPr/>
    </dgm:pt>
    <dgm:pt modelId="{CFC3735C-7C24-4688-B422-C6685C63583A}" type="pres">
      <dgm:prSet presAssocID="{774CC3CB-68E6-46F2-AC50-104D4082B55A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0080114-EEF1-4EA9-87AE-357AF0E9B6C3}" srcId="{0C35A474-0DA8-4B4C-955C-59A8A88D4029}" destId="{AA45A5B6-E623-46DD-BACB-ACBA2BDBE910}" srcOrd="0" destOrd="0" parTransId="{07772D9E-3BB3-479A-9FB3-8D6479B2A475}" sibTransId="{A8509A6D-3A36-4511-ABC6-808A73BD37C0}"/>
    <dgm:cxn modelId="{C4FB9419-9283-492D-8964-EF1E18294FF7}" type="presOf" srcId="{1B85751A-07AA-4ECF-869A-75F77068D2D8}" destId="{CFC3735C-7C24-4688-B422-C6685C63583A}" srcOrd="0" destOrd="0" presId="urn:microsoft.com/office/officeart/2011/layout/TabList"/>
    <dgm:cxn modelId="{20765A1B-F785-46D3-B90A-9B598E7DA8BE}" srcId="{DB5C9E69-3A91-40FA-AA18-FC37F28929E3}" destId="{6B088B9A-68B8-451D-8DE2-D36AE0A180C6}" srcOrd="1" destOrd="0" parTransId="{F4D68C72-494E-4C81-A4DB-9C634C36195B}" sibTransId="{7308A6EA-C899-451B-8FCC-CAF52A50C340}"/>
    <dgm:cxn modelId="{68AD2E21-C785-4ACD-9536-FCBAD9E2C6E7}" type="presOf" srcId="{0C35A474-0DA8-4B4C-955C-59A8A88D4029}" destId="{950BE982-1DF7-4018-9461-E1C4C5ABBDB6}" srcOrd="0" destOrd="0" presId="urn:microsoft.com/office/officeart/2011/layout/TabList"/>
    <dgm:cxn modelId="{BE794629-86EB-45F1-8637-B6F1155C9525}" type="presOf" srcId="{6B088B9A-68B8-451D-8DE2-D36AE0A180C6}" destId="{66E3EB74-7558-4318-8877-66FF9E7629ED}" srcOrd="0" destOrd="0" presId="urn:microsoft.com/office/officeart/2011/layout/TabList"/>
    <dgm:cxn modelId="{7BEC412B-B643-4D5A-AF33-C30AC25ABBEF}" srcId="{774CC3CB-68E6-46F2-AC50-104D4082B55A}" destId="{1B85751A-07AA-4ECF-869A-75F77068D2D8}" srcOrd="1" destOrd="0" parTransId="{8117B81B-BF26-459D-9212-47F53AF5D613}" sibTransId="{A5A3818E-290D-4AE8-AC74-1C77E8053546}"/>
    <dgm:cxn modelId="{DAE7503C-9791-470E-85BC-2DFB55D19EF5}" type="presOf" srcId="{F1C6B287-C7AA-4A25-9AA8-8A1EEE7BA727}" destId="{C1A3E880-A89E-4491-B464-0C85AA3E41A5}" srcOrd="0" destOrd="0" presId="urn:microsoft.com/office/officeart/2011/layout/TabList"/>
    <dgm:cxn modelId="{240E9262-20CA-42D4-800A-30B3AD66BACD}" srcId="{774CC3CB-68E6-46F2-AC50-104D4082B55A}" destId="{6AD5A4A3-B6EE-454A-B82B-937B30DC798F}" srcOrd="0" destOrd="0" parTransId="{9E6DDB72-6A20-403A-B932-FE8D9D2AFEDC}" sibTransId="{84C55808-2ADC-41E4-93AC-9F8F52AE4E6D}"/>
    <dgm:cxn modelId="{72A40043-F290-4F56-AB77-D45871F9C889}" srcId="{F1C6B287-C7AA-4A25-9AA8-8A1EEE7BA727}" destId="{774CC3CB-68E6-46F2-AC50-104D4082B55A}" srcOrd="2" destOrd="0" parTransId="{2D1FD71C-5C17-439F-9204-B0CC8136A873}" sibTransId="{7B5BB66E-19B9-46F8-8BE6-44136414AA12}"/>
    <dgm:cxn modelId="{EA722645-AABC-4B62-B041-BB86D82A6638}" type="presOf" srcId="{EDB31645-F475-45EF-8DC3-2CC5DBBD8A08}" destId="{3FBA4ED9-8230-4BEB-BF80-1B4247134D2E}" srcOrd="0" destOrd="0" presId="urn:microsoft.com/office/officeart/2011/layout/TabList"/>
    <dgm:cxn modelId="{CCD0654C-9750-4CBD-BF46-5CA46B739C9B}" type="presOf" srcId="{D65CC4BC-B062-469D-B873-D9A69310C002}" destId="{D134393D-9965-4798-A1E7-76BC720D6A6E}" srcOrd="0" destOrd="0" presId="urn:microsoft.com/office/officeart/2011/layout/TabList"/>
    <dgm:cxn modelId="{D5A76E71-A197-4DB2-8D67-A7B765C523F5}" type="presOf" srcId="{AA45A5B6-E623-46DD-BACB-ACBA2BDBE910}" destId="{B77F5367-1283-4342-BE15-B48CDC51F40E}" srcOrd="0" destOrd="0" presId="urn:microsoft.com/office/officeart/2011/layout/TabList"/>
    <dgm:cxn modelId="{8E7D0D76-826F-4097-ACD1-BB0084B11B60}" type="presOf" srcId="{6AD5A4A3-B6EE-454A-B82B-937B30DC798F}" destId="{D06187DD-61A9-43BA-8F21-F8D92FDACF1B}" srcOrd="0" destOrd="0" presId="urn:microsoft.com/office/officeart/2011/layout/TabList"/>
    <dgm:cxn modelId="{6356FE81-3604-4B88-9BCC-29484F18999D}" srcId="{DB5C9E69-3A91-40FA-AA18-FC37F28929E3}" destId="{EDB31645-F475-45EF-8DC3-2CC5DBBD8A08}" srcOrd="0" destOrd="0" parTransId="{B5EEA280-07F4-442E-8520-3AD139C995D1}" sibTransId="{2D242ECD-8299-44C9-8F88-7D3276A7A902}"/>
    <dgm:cxn modelId="{04B9718F-807E-4564-BE57-73F5985D6640}" srcId="{0C35A474-0DA8-4B4C-955C-59A8A88D4029}" destId="{D65CC4BC-B062-469D-B873-D9A69310C002}" srcOrd="1" destOrd="0" parTransId="{D625A7E6-189E-4F3E-9B79-B547953D360C}" sibTransId="{F72F1FA7-1D2C-4331-B656-953F9EB240AA}"/>
    <dgm:cxn modelId="{5CC75191-F480-456D-B5DB-7582B2F6CCF5}" srcId="{F1C6B287-C7AA-4A25-9AA8-8A1EEE7BA727}" destId="{0C35A474-0DA8-4B4C-955C-59A8A88D4029}" srcOrd="0" destOrd="0" parTransId="{91BF32AA-5DB2-4C84-B11A-1951390F626A}" sibTransId="{FA758A5D-9A53-40E3-A242-35393DBFBE6C}"/>
    <dgm:cxn modelId="{5B0CB697-F384-4E2A-B970-F47FAA5EE3FE}" type="presOf" srcId="{774CC3CB-68E6-46F2-AC50-104D4082B55A}" destId="{6C6CE355-52A6-4E32-9075-00EC777FE336}" srcOrd="0" destOrd="0" presId="urn:microsoft.com/office/officeart/2011/layout/TabList"/>
    <dgm:cxn modelId="{E0780D9E-DB8F-40BE-A308-41E40222AC3D}" srcId="{F1C6B287-C7AA-4A25-9AA8-8A1EEE7BA727}" destId="{DB5C9E69-3A91-40FA-AA18-FC37F28929E3}" srcOrd="1" destOrd="0" parTransId="{D9AD2A7F-FDDF-4C06-AD29-B356472105C6}" sibTransId="{3802E3A6-D4B3-4B9C-83AE-0C2346933464}"/>
    <dgm:cxn modelId="{777773B3-815A-405E-A152-D091E1851978}" type="presOf" srcId="{DB5C9E69-3A91-40FA-AA18-FC37F28929E3}" destId="{CDFA6073-D8DE-4577-8A43-B93AE72C4706}" srcOrd="0" destOrd="0" presId="urn:microsoft.com/office/officeart/2011/layout/TabList"/>
    <dgm:cxn modelId="{03DF1A33-6E06-4610-B525-B56D77CC5955}" type="presParOf" srcId="{C1A3E880-A89E-4491-B464-0C85AA3E41A5}" destId="{32D8F59D-CD13-4D23-8F6F-BAAF7833BC05}" srcOrd="0" destOrd="0" presId="urn:microsoft.com/office/officeart/2011/layout/TabList"/>
    <dgm:cxn modelId="{9C5BA183-1F4D-4103-A66B-7D2ACD05A6C1}" type="presParOf" srcId="{32D8F59D-CD13-4D23-8F6F-BAAF7833BC05}" destId="{B77F5367-1283-4342-BE15-B48CDC51F40E}" srcOrd="0" destOrd="0" presId="urn:microsoft.com/office/officeart/2011/layout/TabList"/>
    <dgm:cxn modelId="{7702B51E-A41D-4644-97E2-E0BE2B935BB8}" type="presParOf" srcId="{32D8F59D-CD13-4D23-8F6F-BAAF7833BC05}" destId="{950BE982-1DF7-4018-9461-E1C4C5ABBDB6}" srcOrd="1" destOrd="0" presId="urn:microsoft.com/office/officeart/2011/layout/TabList"/>
    <dgm:cxn modelId="{B97BA276-7197-4533-AA74-172A2EA9E574}" type="presParOf" srcId="{32D8F59D-CD13-4D23-8F6F-BAAF7833BC05}" destId="{BAED19CE-6D34-46A9-A46D-8BFB177A721D}" srcOrd="2" destOrd="0" presId="urn:microsoft.com/office/officeart/2011/layout/TabList"/>
    <dgm:cxn modelId="{1D6F8EF8-396A-4FC2-84CC-300BA06A88BC}" type="presParOf" srcId="{C1A3E880-A89E-4491-B464-0C85AA3E41A5}" destId="{D134393D-9965-4798-A1E7-76BC720D6A6E}" srcOrd="1" destOrd="0" presId="urn:microsoft.com/office/officeart/2011/layout/TabList"/>
    <dgm:cxn modelId="{157A82DE-88E6-4D5E-8365-FCD1AAD61434}" type="presParOf" srcId="{C1A3E880-A89E-4491-B464-0C85AA3E41A5}" destId="{884A81AE-92B6-4614-ADAC-3A9F7FADCCF5}" srcOrd="2" destOrd="0" presId="urn:microsoft.com/office/officeart/2011/layout/TabList"/>
    <dgm:cxn modelId="{2C72B74B-3729-4337-9411-70D39B5C632E}" type="presParOf" srcId="{C1A3E880-A89E-4491-B464-0C85AA3E41A5}" destId="{6BB46B21-62D6-4BE9-B666-5D175301CE65}" srcOrd="3" destOrd="0" presId="urn:microsoft.com/office/officeart/2011/layout/TabList"/>
    <dgm:cxn modelId="{6A571766-E9B7-43E3-A78B-41CF9F96956D}" type="presParOf" srcId="{6BB46B21-62D6-4BE9-B666-5D175301CE65}" destId="{3FBA4ED9-8230-4BEB-BF80-1B4247134D2E}" srcOrd="0" destOrd="0" presId="urn:microsoft.com/office/officeart/2011/layout/TabList"/>
    <dgm:cxn modelId="{2D597894-F81F-4952-A445-863AE3FC83C4}" type="presParOf" srcId="{6BB46B21-62D6-4BE9-B666-5D175301CE65}" destId="{CDFA6073-D8DE-4577-8A43-B93AE72C4706}" srcOrd="1" destOrd="0" presId="urn:microsoft.com/office/officeart/2011/layout/TabList"/>
    <dgm:cxn modelId="{76EB3A36-6E7A-4040-99C0-26B93811C11A}" type="presParOf" srcId="{6BB46B21-62D6-4BE9-B666-5D175301CE65}" destId="{A6AE675D-085B-46A3-A696-79E9FB3716BC}" srcOrd="2" destOrd="0" presId="urn:microsoft.com/office/officeart/2011/layout/TabList"/>
    <dgm:cxn modelId="{07AEA915-466A-4AD9-B0B3-375EDDA65F63}" type="presParOf" srcId="{C1A3E880-A89E-4491-B464-0C85AA3E41A5}" destId="{66E3EB74-7558-4318-8877-66FF9E7629ED}" srcOrd="4" destOrd="0" presId="urn:microsoft.com/office/officeart/2011/layout/TabList"/>
    <dgm:cxn modelId="{9643499C-F1FD-4AD1-B576-F5063147BAC9}" type="presParOf" srcId="{C1A3E880-A89E-4491-B464-0C85AA3E41A5}" destId="{553A457E-DEEA-4C16-8982-9DB84395E296}" srcOrd="5" destOrd="0" presId="urn:microsoft.com/office/officeart/2011/layout/TabList"/>
    <dgm:cxn modelId="{997E6AFD-EAC7-4619-BF9B-670B7F577F5F}" type="presParOf" srcId="{C1A3E880-A89E-4491-B464-0C85AA3E41A5}" destId="{FBDFB74F-39CF-4F0C-A8D4-260DCBE33254}" srcOrd="6" destOrd="0" presId="urn:microsoft.com/office/officeart/2011/layout/TabList"/>
    <dgm:cxn modelId="{680B5C96-6D97-42E5-83A7-CDD69766C601}" type="presParOf" srcId="{FBDFB74F-39CF-4F0C-A8D4-260DCBE33254}" destId="{D06187DD-61A9-43BA-8F21-F8D92FDACF1B}" srcOrd="0" destOrd="0" presId="urn:microsoft.com/office/officeart/2011/layout/TabList"/>
    <dgm:cxn modelId="{A8B4C9AE-3F49-4C82-B96E-B23D3371204C}" type="presParOf" srcId="{FBDFB74F-39CF-4F0C-A8D4-260DCBE33254}" destId="{6C6CE355-52A6-4E32-9075-00EC777FE336}" srcOrd="1" destOrd="0" presId="urn:microsoft.com/office/officeart/2011/layout/TabList"/>
    <dgm:cxn modelId="{68B5699E-3AB5-4191-B2CC-DA0C18FA0CA4}" type="presParOf" srcId="{FBDFB74F-39CF-4F0C-A8D4-260DCBE33254}" destId="{4104D1F8-7E5E-4542-97B6-F06A9FB59F8E}" srcOrd="2" destOrd="0" presId="urn:microsoft.com/office/officeart/2011/layout/TabList"/>
    <dgm:cxn modelId="{15DCE950-FC74-47CD-8219-EA9AB7940E0E}" type="presParOf" srcId="{C1A3E880-A89E-4491-B464-0C85AA3E41A5}" destId="{CFC3735C-7C24-4688-B422-C6685C63583A}" srcOrd="7" destOrd="0" presId="urn:microsoft.com/office/officeart/2011/layout/Tab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4D1F8-7E5E-4542-97B6-F06A9FB59F8E}">
      <dsp:nvSpPr>
        <dsp:cNvPr id="0" name=""/>
        <dsp:cNvSpPr/>
      </dsp:nvSpPr>
      <dsp:spPr>
        <a:xfrm>
          <a:off x="0" y="2049381"/>
          <a:ext cx="1495425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AE675D-085B-46A3-A696-79E9FB3716BC}">
      <dsp:nvSpPr>
        <dsp:cNvPr id="0" name=""/>
        <dsp:cNvSpPr/>
      </dsp:nvSpPr>
      <dsp:spPr>
        <a:xfrm>
          <a:off x="0" y="1169139"/>
          <a:ext cx="1495425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ED19CE-6D34-46A9-A46D-8BFB177A721D}">
      <dsp:nvSpPr>
        <dsp:cNvPr id="0" name=""/>
        <dsp:cNvSpPr/>
      </dsp:nvSpPr>
      <dsp:spPr>
        <a:xfrm>
          <a:off x="0" y="288897"/>
          <a:ext cx="1495425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7F5367-1283-4342-BE15-B48CDC51F40E}">
      <dsp:nvSpPr>
        <dsp:cNvPr id="0" name=""/>
        <dsp:cNvSpPr/>
      </dsp:nvSpPr>
      <dsp:spPr>
        <a:xfrm>
          <a:off x="388810" y="322"/>
          <a:ext cx="1106614" cy="28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     Positive</a:t>
          </a:r>
        </a:p>
      </dsp:txBody>
      <dsp:txXfrm>
        <a:off x="388810" y="322"/>
        <a:ext cx="1106614" cy="288575"/>
      </dsp:txXfrm>
    </dsp:sp>
    <dsp:sp modelId="{950BE982-1DF7-4018-9461-E1C4C5ABBDB6}">
      <dsp:nvSpPr>
        <dsp:cNvPr id="0" name=""/>
        <dsp:cNvSpPr/>
      </dsp:nvSpPr>
      <dsp:spPr>
        <a:xfrm>
          <a:off x="0" y="322"/>
          <a:ext cx="388810" cy="288575"/>
        </a:xfrm>
        <a:prstGeom prst="round2SameRect">
          <a:avLst>
            <a:gd name="adj1" fmla="val 16670"/>
            <a:gd name="adj2" fmla="val 0"/>
          </a:avLst>
        </a:prstGeom>
        <a:solidFill>
          <a:srgbClr val="92D050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+1</a:t>
          </a:r>
        </a:p>
      </dsp:txBody>
      <dsp:txXfrm>
        <a:off x="14090" y="14412"/>
        <a:ext cx="360630" cy="274485"/>
      </dsp:txXfrm>
    </dsp:sp>
    <dsp:sp modelId="{D134393D-9965-4798-A1E7-76BC720D6A6E}">
      <dsp:nvSpPr>
        <dsp:cNvPr id="0" name=""/>
        <dsp:cNvSpPr/>
      </dsp:nvSpPr>
      <dsp:spPr>
        <a:xfrm>
          <a:off x="0" y="288897"/>
          <a:ext cx="1495425" cy="577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200" kern="1200" dirty="0"/>
            <a:t> </a:t>
          </a:r>
        </a:p>
      </dsp:txBody>
      <dsp:txXfrm>
        <a:off x="0" y="288897"/>
        <a:ext cx="1495425" cy="577237"/>
      </dsp:txXfrm>
    </dsp:sp>
    <dsp:sp modelId="{3FBA4ED9-8230-4BEB-BF80-1B4247134D2E}">
      <dsp:nvSpPr>
        <dsp:cNvPr id="0" name=""/>
        <dsp:cNvSpPr/>
      </dsp:nvSpPr>
      <dsp:spPr>
        <a:xfrm>
          <a:off x="388810" y="880563"/>
          <a:ext cx="1106614" cy="28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     Neutral</a:t>
          </a:r>
        </a:p>
      </dsp:txBody>
      <dsp:txXfrm>
        <a:off x="388810" y="880563"/>
        <a:ext cx="1106614" cy="288575"/>
      </dsp:txXfrm>
    </dsp:sp>
    <dsp:sp modelId="{CDFA6073-D8DE-4577-8A43-B93AE72C4706}">
      <dsp:nvSpPr>
        <dsp:cNvPr id="0" name=""/>
        <dsp:cNvSpPr/>
      </dsp:nvSpPr>
      <dsp:spPr>
        <a:xfrm>
          <a:off x="0" y="880563"/>
          <a:ext cx="388810" cy="288575"/>
        </a:xfrm>
        <a:prstGeom prst="round2SameRect">
          <a:avLst>
            <a:gd name="adj1" fmla="val 16670"/>
            <a:gd name="adj2" fmla="val 0"/>
          </a:avLst>
        </a:prstGeom>
        <a:solidFill>
          <a:srgbClr val="FFC000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0</a:t>
          </a:r>
        </a:p>
      </dsp:txBody>
      <dsp:txXfrm>
        <a:off x="14090" y="894653"/>
        <a:ext cx="360630" cy="274485"/>
      </dsp:txXfrm>
    </dsp:sp>
    <dsp:sp modelId="{66E3EB74-7558-4318-8877-66FF9E7629ED}">
      <dsp:nvSpPr>
        <dsp:cNvPr id="0" name=""/>
        <dsp:cNvSpPr/>
      </dsp:nvSpPr>
      <dsp:spPr>
        <a:xfrm>
          <a:off x="0" y="1169139"/>
          <a:ext cx="1495425" cy="577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200" kern="1200" dirty="0"/>
            <a:t> </a:t>
          </a:r>
        </a:p>
      </dsp:txBody>
      <dsp:txXfrm>
        <a:off x="0" y="1169139"/>
        <a:ext cx="1495425" cy="577237"/>
      </dsp:txXfrm>
    </dsp:sp>
    <dsp:sp modelId="{D06187DD-61A9-43BA-8F21-F8D92FDACF1B}">
      <dsp:nvSpPr>
        <dsp:cNvPr id="0" name=""/>
        <dsp:cNvSpPr/>
      </dsp:nvSpPr>
      <dsp:spPr>
        <a:xfrm>
          <a:off x="388810" y="1760805"/>
          <a:ext cx="1106614" cy="28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    Negative</a:t>
          </a:r>
        </a:p>
      </dsp:txBody>
      <dsp:txXfrm>
        <a:off x="388810" y="1760805"/>
        <a:ext cx="1106614" cy="288575"/>
      </dsp:txXfrm>
    </dsp:sp>
    <dsp:sp modelId="{6C6CE355-52A6-4E32-9075-00EC777FE336}">
      <dsp:nvSpPr>
        <dsp:cNvPr id="0" name=""/>
        <dsp:cNvSpPr/>
      </dsp:nvSpPr>
      <dsp:spPr>
        <a:xfrm>
          <a:off x="0" y="1760805"/>
          <a:ext cx="388810" cy="288575"/>
        </a:xfrm>
        <a:prstGeom prst="round2SameRect">
          <a:avLst>
            <a:gd name="adj1" fmla="val 16670"/>
            <a:gd name="adj2" fmla="val 0"/>
          </a:avLst>
        </a:prstGeom>
        <a:solidFill>
          <a:srgbClr val="FF0000"/>
        </a:solidFill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-1</a:t>
          </a:r>
        </a:p>
      </dsp:txBody>
      <dsp:txXfrm>
        <a:off x="14090" y="1774895"/>
        <a:ext cx="360630" cy="274485"/>
      </dsp:txXfrm>
    </dsp:sp>
    <dsp:sp modelId="{CFC3735C-7C24-4688-B422-C6685C63583A}">
      <dsp:nvSpPr>
        <dsp:cNvPr id="0" name=""/>
        <dsp:cNvSpPr/>
      </dsp:nvSpPr>
      <dsp:spPr>
        <a:xfrm>
          <a:off x="0" y="2049381"/>
          <a:ext cx="1495425" cy="577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200" kern="1200" dirty="0"/>
            <a:t> </a:t>
          </a:r>
        </a:p>
      </dsp:txBody>
      <dsp:txXfrm>
        <a:off x="0" y="2049381"/>
        <a:ext cx="1495425" cy="577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BF7510-B9ED-40E0-8274-4F64AD62B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E24B0-B97F-4932-93CD-4307D6181D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AA17F-CB06-445B-ACD3-321E84E51A80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A0DF-A8A7-4EF4-96E5-757FFFC2A9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EC987-E8F6-4FD2-BFB2-04815BD1D2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78EF9-7F2B-4B20-A25C-9E80C16977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1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141C0-BF72-4A20-AFA7-D05563D549B7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AF9CF-D1E5-49FD-94F7-B246BB67E2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85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3921600"/>
          </a:xfrm>
        </p:spPr>
        <p:txBody>
          <a:bodyPr anchor="t" anchorCtr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8F7C25-BFB6-430F-87B6-7D0D2C74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2343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840913" cy="3124199"/>
          </a:xfrm>
        </p:spPr>
        <p:txBody>
          <a:bodyPr anchor="ctr">
            <a:normAutofit/>
          </a:bodyPr>
          <a:lstStyle>
            <a:lvl1pPr algn="l">
              <a:defRPr sz="30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733800"/>
            <a:ext cx="10840914" cy="2057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32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064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370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6500" y="2716272"/>
            <a:ext cx="8683625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6500" y="5137736"/>
            <a:ext cx="8683625" cy="73284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84B7D2A-0DF8-424B-9572-B79AEBB2D9DC}" type="datetimeFigureOut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293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874308"/>
            <a:ext cx="3814235" cy="1260000"/>
          </a:xfrm>
        </p:spPr>
        <p:txBody>
          <a:bodyPr anchor="ctr" anchorCtr="0">
            <a:noAutofit/>
          </a:bodyPr>
          <a:lstStyle>
            <a:lvl1pPr algn="r">
              <a:defRPr sz="3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0"/>
            <a:ext cx="7543800" cy="6856214"/>
          </a:xfrm>
        </p:spPr>
        <p:txBody>
          <a:bodyPr anchor="ctr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2450" y="3134308"/>
            <a:ext cx="3814235" cy="20166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633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scription and Con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840914" cy="1260000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881824"/>
            <a:ext cx="10840914" cy="1032826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7DAE59-9D63-4159-8F3E-560C31F19A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6192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249143D-80A5-4E4C-BBFD-F253500CE2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85799" y="2914650"/>
            <a:ext cx="10840914" cy="50212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B06123F0-984B-4EF8-9945-3621C401B7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5366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669C074-A9BE-4B07-ACEE-3B34AAC8B9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48424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4A40D78-D6DD-41A7-A132-9D48DF8649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82308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A9CFAA7-850F-4C92-A9BE-56452E5CA0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99250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5A0CF1-9FE7-4149-97DC-522163914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4248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3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326" y="995967"/>
            <a:ext cx="6238874" cy="1260000"/>
          </a:xfrm>
        </p:spPr>
        <p:txBody>
          <a:bodyPr anchor="ctr" anchorCtr="0">
            <a:noAutofit/>
          </a:bodyPr>
          <a:lstStyle>
            <a:lvl1pPr algn="r">
              <a:defRPr sz="3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8014200" y="995968"/>
            <a:ext cx="3492000" cy="4866064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5849" y="2255967"/>
            <a:ext cx="6610351" cy="3476618"/>
          </a:xfrm>
        </p:spPr>
        <p:txBody>
          <a:bodyPr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38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7974" y="995968"/>
            <a:ext cx="4848225" cy="1260000"/>
          </a:xfrm>
        </p:spPr>
        <p:txBody>
          <a:bodyPr anchor="ctr" anchorCtr="0">
            <a:normAutofit/>
          </a:bodyPr>
          <a:lstStyle>
            <a:lvl1pPr algn="l">
              <a:defRPr sz="3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727574" y="914400"/>
            <a:ext cx="5749425" cy="4818185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7974" y="2255968"/>
            <a:ext cx="4848225" cy="347661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295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white">
          <a:xfrm>
            <a:off x="1057124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 bwMode="white">
          <a:xfrm>
            <a:off x="10026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20801" y="609601"/>
            <a:ext cx="9550399" cy="2743199"/>
          </a:xfrm>
        </p:spPr>
        <p:txBody>
          <a:bodyPr anchor="ctr">
            <a:normAutofit/>
          </a:bodyPr>
          <a:lstStyle>
            <a:lvl1pPr algn="ctr">
              <a:defRPr sz="3000" b="0" i="1" cap="none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26408" y="3352800"/>
            <a:ext cx="9339184" cy="3810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D7857E-8E0E-4AC1-ABDC-E42462C788DE}"/>
              </a:ext>
            </a:extLst>
          </p:cNvPr>
          <p:cNvSpPr/>
          <p:nvPr userDrawn="1"/>
        </p:nvSpPr>
        <p:spPr>
          <a:xfrm>
            <a:off x="1750844" y="3962401"/>
            <a:ext cx="8690313" cy="1908173"/>
          </a:xfrm>
          <a:prstGeom prst="roundRect">
            <a:avLst>
              <a:gd name="adj" fmla="val 6552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7375" y="4021138"/>
            <a:ext cx="8486775" cy="17605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34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599"/>
            <a:ext cx="10840914" cy="126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869599"/>
            <a:ext cx="5202071" cy="9162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70201"/>
            <a:ext cx="5202071" cy="2916000"/>
          </a:xfrm>
          <a:prstGeom prst="roundRect">
            <a:avLst>
              <a:gd name="adj" fmla="val 2496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270" y="1869599"/>
            <a:ext cx="5228444" cy="9162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8270" y="2870201"/>
            <a:ext cx="5202071" cy="2916000"/>
          </a:xfrm>
          <a:prstGeom prst="roundRect">
            <a:avLst>
              <a:gd name="adj" fmla="val 2798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31B0A9-3E16-4C5B-A6CE-045BCB91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3976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6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4449DE-635B-4B23-9B8B-C95A5B8764DB}"/>
              </a:ext>
            </a:extLst>
          </p:cNvPr>
          <p:cNvSpPr/>
          <p:nvPr userDrawn="1"/>
        </p:nvSpPr>
        <p:spPr>
          <a:xfrm>
            <a:off x="663356" y="1790228"/>
            <a:ext cx="10863358" cy="4080348"/>
          </a:xfrm>
          <a:prstGeom prst="roundRect">
            <a:avLst>
              <a:gd name="adj" fmla="val 2634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1869600"/>
            <a:ext cx="5040000" cy="3921601"/>
          </a:xfrm>
          <a:prstGeom prst="roundRect">
            <a:avLst>
              <a:gd name="adj" fmla="val 1970"/>
            </a:avLst>
          </a:prstGeom>
          <a:ln w="28575">
            <a:noFill/>
          </a:ln>
          <a:effectLst/>
        </p:spPr>
        <p:txBody>
          <a:bodyPr anchor="t" anchorCtr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8644" y="1869601"/>
            <a:ext cx="5040000" cy="3921600"/>
          </a:xfrm>
          <a:prstGeom prst="roundRect">
            <a:avLst>
              <a:gd name="adj" fmla="val 2211"/>
            </a:avLst>
          </a:prstGeom>
          <a:ln w="28575">
            <a:noFill/>
          </a:ln>
          <a:effectLst/>
        </p:spPr>
        <p:txBody>
          <a:bodyPr anchor="t" anchorCtr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539E0A-8009-4A6E-A7A1-5AEFA5220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9691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5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85801" y="609600"/>
            <a:ext cx="10840914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85801" y="2142067"/>
            <a:ext cx="1084091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4B7D2A-0DF8-424B-9572-B79AEBB2D9DC}" type="datetimeFigureOut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9069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8" r:id="rId3"/>
    <p:sldLayoutId id="2147483679" r:id="rId4"/>
    <p:sldLayoutId id="2147483669" r:id="rId5"/>
    <p:sldLayoutId id="2147483680" r:id="rId6"/>
    <p:sldLayoutId id="2147483672" r:id="rId7"/>
    <p:sldLayoutId id="2147483665" r:id="rId8"/>
    <p:sldLayoutId id="2147483664" r:id="rId9"/>
    <p:sldLayoutId id="2147483671" r:id="rId10"/>
    <p:sldLayoutId id="2147483666" r:id="rId11"/>
    <p:sldLayoutId id="2147483667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52A3D91-AB3F-4EDF-B87E-FDDF6C5DC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9998" y="3900882"/>
            <a:ext cx="10351999" cy="2601986"/>
          </a:xfrm>
        </p:spPr>
        <p:txBody>
          <a:bodyPr>
            <a:normAutofit/>
          </a:bodyPr>
          <a:lstStyle/>
          <a:p>
            <a:pPr algn="ctr"/>
            <a:r>
              <a:rPr lang="en-US" sz="2200" dirty="0"/>
              <a:t>Presented By-</a:t>
            </a:r>
          </a:p>
          <a:p>
            <a:pPr algn="ctr"/>
            <a:r>
              <a:rPr lang="en-US" sz="1900" dirty="0"/>
              <a:t>Rahul Kumar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4CAFCA-3361-0EA3-3585-6B8D3B60285F}"/>
              </a:ext>
            </a:extLst>
          </p:cNvPr>
          <p:cNvSpPr/>
          <p:nvPr/>
        </p:nvSpPr>
        <p:spPr>
          <a:xfrm>
            <a:off x="640356" y="445584"/>
            <a:ext cx="10911281" cy="2984383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3155DA-9556-1823-5EC0-5F7D63C8BE7E}"/>
              </a:ext>
            </a:extLst>
          </p:cNvPr>
          <p:cNvSpPr txBox="1">
            <a:spLocks/>
          </p:cNvSpPr>
          <p:nvPr/>
        </p:nvSpPr>
        <p:spPr bwMode="white">
          <a:xfrm rot="10800000" flipV="1">
            <a:off x="1872141" y="968929"/>
            <a:ext cx="8447712" cy="189591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Measuring Effects of layoffs </a:t>
            </a:r>
          </a:p>
          <a:p>
            <a:pPr algn="ctr"/>
            <a:r>
              <a:rPr lang="en-US" dirty="0"/>
              <a:t>on corporate reputation </a:t>
            </a:r>
          </a:p>
          <a:p>
            <a:pPr algn="ctr"/>
            <a:r>
              <a:rPr lang="en-US" dirty="0"/>
              <a:t>using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2352749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05E53B9-B93B-8366-2DBB-B2A112EB2A70}"/>
              </a:ext>
            </a:extLst>
          </p:cNvPr>
          <p:cNvSpPr/>
          <p:nvPr/>
        </p:nvSpPr>
        <p:spPr>
          <a:xfrm>
            <a:off x="1" y="872676"/>
            <a:ext cx="4681056" cy="607646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CE1DA-3FCD-4498-BCBB-3618ED9473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801" y="540249"/>
            <a:ext cx="10841037" cy="1260475"/>
          </a:xfrm>
        </p:spPr>
        <p:txBody>
          <a:bodyPr>
            <a:normAutofit/>
          </a:bodyPr>
          <a:lstStyle/>
          <a:p>
            <a:r>
              <a:rPr lang="en-US" sz="3000" dirty="0"/>
              <a:t>Data preprocessing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0D152E-98CB-E796-1DB8-3E11161D941D}"/>
              </a:ext>
            </a:extLst>
          </p:cNvPr>
          <p:cNvSpPr txBox="1">
            <a:spLocks/>
          </p:cNvSpPr>
          <p:nvPr/>
        </p:nvSpPr>
        <p:spPr bwMode="white">
          <a:xfrm>
            <a:off x="383798" y="1552690"/>
            <a:ext cx="9120929" cy="205731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Steps -&gt;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Data Cleaning on training data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Polarity calculation of training data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Labeling sentiments of training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2F4906-A7E0-2E8C-72CD-29000FD7E041}"/>
              </a:ext>
            </a:extLst>
          </p:cNvPr>
          <p:cNvSpPr txBox="1">
            <a:spLocks/>
          </p:cNvSpPr>
          <p:nvPr/>
        </p:nvSpPr>
        <p:spPr bwMode="white">
          <a:xfrm>
            <a:off x="945904" y="5904009"/>
            <a:ext cx="2409736" cy="58850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Steps in Data Cleaning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10186F-DC97-188A-E0D4-6B6DC1568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645" y="1873092"/>
            <a:ext cx="1495425" cy="327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7AFC74-F25F-95D8-845B-1D933D099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47" y="3511392"/>
            <a:ext cx="2177450" cy="2371865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2ADB2533-071B-3ED3-D3FE-78B74A56C7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0896719"/>
              </p:ext>
            </p:extLst>
          </p:nvPr>
        </p:nvGraphicFramePr>
        <p:xfrm>
          <a:off x="5539837" y="3571319"/>
          <a:ext cx="1495425" cy="2626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75AA932-F030-0E2B-1AF2-E2E0DB6BDDC3}"/>
              </a:ext>
            </a:extLst>
          </p:cNvPr>
          <p:cNvSpPr/>
          <p:nvPr/>
        </p:nvSpPr>
        <p:spPr>
          <a:xfrm rot="16200000">
            <a:off x="4235393" y="4466626"/>
            <a:ext cx="956345" cy="46139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Tweet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CDEC498-4459-C6AB-66BE-0179ACAF78F4}"/>
              </a:ext>
            </a:extLst>
          </p:cNvPr>
          <p:cNvCxnSpPr>
            <a:cxnSpLocks/>
          </p:cNvCxnSpPr>
          <p:nvPr/>
        </p:nvCxnSpPr>
        <p:spPr>
          <a:xfrm>
            <a:off x="5294284" y="3766657"/>
            <a:ext cx="0" cy="1746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C616B08-5BC0-7542-55DB-13891D00F07C}"/>
              </a:ext>
            </a:extLst>
          </p:cNvPr>
          <p:cNvCxnSpPr>
            <a:cxnSpLocks/>
          </p:cNvCxnSpPr>
          <p:nvPr/>
        </p:nvCxnSpPr>
        <p:spPr>
          <a:xfrm>
            <a:off x="5122834" y="3766657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71B023D-E24F-B9B4-90B6-C336D73F57AE}"/>
              </a:ext>
            </a:extLst>
          </p:cNvPr>
          <p:cNvCxnSpPr>
            <a:cxnSpLocks/>
          </p:cNvCxnSpPr>
          <p:nvPr/>
        </p:nvCxnSpPr>
        <p:spPr>
          <a:xfrm>
            <a:off x="5122834" y="4630583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2A04EC-C64F-2EA4-8664-10871791F363}"/>
              </a:ext>
            </a:extLst>
          </p:cNvPr>
          <p:cNvCxnSpPr>
            <a:cxnSpLocks/>
          </p:cNvCxnSpPr>
          <p:nvPr/>
        </p:nvCxnSpPr>
        <p:spPr>
          <a:xfrm>
            <a:off x="5122834" y="5512965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041766C-0774-D098-5995-5D75A171EF00}"/>
              </a:ext>
            </a:extLst>
          </p:cNvPr>
          <p:cNvCxnSpPr>
            <a:cxnSpLocks/>
          </p:cNvCxnSpPr>
          <p:nvPr/>
        </p:nvCxnSpPr>
        <p:spPr>
          <a:xfrm>
            <a:off x="5294284" y="3847174"/>
            <a:ext cx="99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2DD633E-C8F5-E82D-BC6A-33D475951DC6}"/>
              </a:ext>
            </a:extLst>
          </p:cNvPr>
          <p:cNvCxnSpPr>
            <a:cxnSpLocks/>
          </p:cNvCxnSpPr>
          <p:nvPr/>
        </p:nvCxnSpPr>
        <p:spPr>
          <a:xfrm>
            <a:off x="5294284" y="3930994"/>
            <a:ext cx="99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457809-0F02-7F74-2D4D-B0C7C366CE0B}"/>
              </a:ext>
            </a:extLst>
          </p:cNvPr>
          <p:cNvCxnSpPr>
            <a:cxnSpLocks/>
          </p:cNvCxnSpPr>
          <p:nvPr/>
        </p:nvCxnSpPr>
        <p:spPr>
          <a:xfrm>
            <a:off x="5294284" y="4014814"/>
            <a:ext cx="99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037D57-C237-B90F-8673-A45C57C1CEEF}"/>
              </a:ext>
            </a:extLst>
          </p:cNvPr>
          <p:cNvCxnSpPr>
            <a:cxnSpLocks/>
          </p:cNvCxnSpPr>
          <p:nvPr/>
        </p:nvCxnSpPr>
        <p:spPr>
          <a:xfrm>
            <a:off x="5294284" y="4100114"/>
            <a:ext cx="99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658D2EB-BD75-ECFB-C0E9-5E92FC87C052}"/>
              </a:ext>
            </a:extLst>
          </p:cNvPr>
          <p:cNvCxnSpPr>
            <a:cxnSpLocks/>
          </p:cNvCxnSpPr>
          <p:nvPr/>
        </p:nvCxnSpPr>
        <p:spPr>
          <a:xfrm>
            <a:off x="5294284" y="4454869"/>
            <a:ext cx="99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85D1890-7DC0-5A98-8853-8A097FCF3E15}"/>
              </a:ext>
            </a:extLst>
          </p:cNvPr>
          <p:cNvCxnSpPr>
            <a:cxnSpLocks/>
          </p:cNvCxnSpPr>
          <p:nvPr/>
        </p:nvCxnSpPr>
        <p:spPr>
          <a:xfrm>
            <a:off x="5294284" y="4365334"/>
            <a:ext cx="99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3C549D9-94FD-23B4-D8F3-C1AB02761413}"/>
              </a:ext>
            </a:extLst>
          </p:cNvPr>
          <p:cNvCxnSpPr>
            <a:cxnSpLocks/>
          </p:cNvCxnSpPr>
          <p:nvPr/>
        </p:nvCxnSpPr>
        <p:spPr>
          <a:xfrm>
            <a:off x="5294284" y="4185839"/>
            <a:ext cx="99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DDD9AA-D5BB-F911-62F5-4C98CE4F809A}"/>
              </a:ext>
            </a:extLst>
          </p:cNvPr>
          <p:cNvCxnSpPr>
            <a:cxnSpLocks/>
          </p:cNvCxnSpPr>
          <p:nvPr/>
        </p:nvCxnSpPr>
        <p:spPr>
          <a:xfrm>
            <a:off x="5294284" y="4273894"/>
            <a:ext cx="99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9E029B-25F6-1842-44BD-88FE375B799B}"/>
              </a:ext>
            </a:extLst>
          </p:cNvPr>
          <p:cNvCxnSpPr>
            <a:cxnSpLocks/>
          </p:cNvCxnSpPr>
          <p:nvPr/>
        </p:nvCxnSpPr>
        <p:spPr>
          <a:xfrm>
            <a:off x="5294284" y="4536784"/>
            <a:ext cx="99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D2F2F3F-7A45-C1E9-00EE-64DCCC3FEDB4}"/>
              </a:ext>
            </a:extLst>
          </p:cNvPr>
          <p:cNvCxnSpPr>
            <a:cxnSpLocks/>
          </p:cNvCxnSpPr>
          <p:nvPr/>
        </p:nvCxnSpPr>
        <p:spPr>
          <a:xfrm>
            <a:off x="5298094" y="4721569"/>
            <a:ext cx="99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671FA9-7EF0-616B-81F7-17824CDFF181}"/>
              </a:ext>
            </a:extLst>
          </p:cNvPr>
          <p:cNvCxnSpPr>
            <a:cxnSpLocks/>
          </p:cNvCxnSpPr>
          <p:nvPr/>
        </p:nvCxnSpPr>
        <p:spPr>
          <a:xfrm>
            <a:off x="5298094" y="4805389"/>
            <a:ext cx="99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C42F51-9B69-7401-1528-C15B431D8792}"/>
              </a:ext>
            </a:extLst>
          </p:cNvPr>
          <p:cNvCxnSpPr>
            <a:cxnSpLocks/>
          </p:cNvCxnSpPr>
          <p:nvPr/>
        </p:nvCxnSpPr>
        <p:spPr>
          <a:xfrm>
            <a:off x="5298094" y="4889209"/>
            <a:ext cx="99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06A9AB-167F-D174-A9D5-DCA2276722D9}"/>
              </a:ext>
            </a:extLst>
          </p:cNvPr>
          <p:cNvCxnSpPr>
            <a:cxnSpLocks/>
          </p:cNvCxnSpPr>
          <p:nvPr/>
        </p:nvCxnSpPr>
        <p:spPr>
          <a:xfrm>
            <a:off x="5298094" y="4974509"/>
            <a:ext cx="99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976B9AB-87BE-1610-3749-EA5A069148C3}"/>
              </a:ext>
            </a:extLst>
          </p:cNvPr>
          <p:cNvCxnSpPr>
            <a:cxnSpLocks/>
          </p:cNvCxnSpPr>
          <p:nvPr/>
        </p:nvCxnSpPr>
        <p:spPr>
          <a:xfrm>
            <a:off x="5298094" y="5329264"/>
            <a:ext cx="99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E4F6BC6-0F41-DC58-7F37-4FDE68228FF3}"/>
              </a:ext>
            </a:extLst>
          </p:cNvPr>
          <p:cNvCxnSpPr>
            <a:cxnSpLocks/>
          </p:cNvCxnSpPr>
          <p:nvPr/>
        </p:nvCxnSpPr>
        <p:spPr>
          <a:xfrm>
            <a:off x="5298094" y="5239729"/>
            <a:ext cx="99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DCF0DA2-3804-954B-E01A-16EA39BC92FF}"/>
              </a:ext>
            </a:extLst>
          </p:cNvPr>
          <p:cNvCxnSpPr>
            <a:cxnSpLocks/>
          </p:cNvCxnSpPr>
          <p:nvPr/>
        </p:nvCxnSpPr>
        <p:spPr>
          <a:xfrm>
            <a:off x="5298094" y="5060234"/>
            <a:ext cx="99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4D5EB63-DC0B-B0E6-4B2D-9EDB23FCD1A4}"/>
              </a:ext>
            </a:extLst>
          </p:cNvPr>
          <p:cNvCxnSpPr>
            <a:cxnSpLocks/>
          </p:cNvCxnSpPr>
          <p:nvPr/>
        </p:nvCxnSpPr>
        <p:spPr>
          <a:xfrm>
            <a:off x="5298094" y="5148289"/>
            <a:ext cx="99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417E18F-956F-19ED-BD0D-C6199601283A}"/>
              </a:ext>
            </a:extLst>
          </p:cNvPr>
          <p:cNvCxnSpPr>
            <a:cxnSpLocks/>
          </p:cNvCxnSpPr>
          <p:nvPr/>
        </p:nvCxnSpPr>
        <p:spPr>
          <a:xfrm>
            <a:off x="5298094" y="5411179"/>
            <a:ext cx="99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4F22297F-B207-EE7F-349B-3CD058226AF8}"/>
              </a:ext>
            </a:extLst>
          </p:cNvPr>
          <p:cNvSpPr txBox="1">
            <a:spLocks/>
          </p:cNvSpPr>
          <p:nvPr/>
        </p:nvSpPr>
        <p:spPr bwMode="white">
          <a:xfrm>
            <a:off x="5127805" y="5851630"/>
            <a:ext cx="2031751" cy="58850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Polarity and Labels</a:t>
            </a:r>
          </a:p>
        </p:txBody>
      </p:sp>
      <p:grpSp>
        <p:nvGrpSpPr>
          <p:cNvPr id="80" name="Google Shape;9749;p60">
            <a:extLst>
              <a:ext uri="{FF2B5EF4-FFF2-40B4-BE49-F238E27FC236}">
                <a16:creationId xmlns:a16="http://schemas.microsoft.com/office/drawing/2014/main" id="{FC60FBE0-3A30-A7D2-22FB-33BAE1B4E5C4}"/>
              </a:ext>
            </a:extLst>
          </p:cNvPr>
          <p:cNvGrpSpPr/>
          <p:nvPr/>
        </p:nvGrpSpPr>
        <p:grpSpPr>
          <a:xfrm>
            <a:off x="4829147" y="835446"/>
            <a:ext cx="580719" cy="615459"/>
            <a:chOff x="1757085" y="1500675"/>
            <a:chExt cx="371069" cy="359396"/>
          </a:xfrm>
          <a:solidFill>
            <a:schemeClr val="tx1"/>
          </a:solidFill>
        </p:grpSpPr>
        <p:sp>
          <p:nvSpPr>
            <p:cNvPr id="81" name="Google Shape;9750;p60">
              <a:extLst>
                <a:ext uri="{FF2B5EF4-FFF2-40B4-BE49-F238E27FC236}">
                  <a16:creationId xmlns:a16="http://schemas.microsoft.com/office/drawing/2014/main" id="{ACFFA5F8-7ED4-0A0B-4B96-ED56582A2E2F}"/>
                </a:ext>
              </a:extLst>
            </p:cNvPr>
            <p:cNvSpPr/>
            <p:nvPr/>
          </p:nvSpPr>
          <p:spPr>
            <a:xfrm>
              <a:off x="2032389" y="1667206"/>
              <a:ext cx="66313" cy="60684"/>
            </a:xfrm>
            <a:custGeom>
              <a:avLst/>
              <a:gdLst/>
              <a:ahLst/>
              <a:cxnLst/>
              <a:rect l="l" t="t" r="r" b="b"/>
              <a:pathLst>
                <a:path w="2085" h="1908" extrusionOk="0">
                  <a:moveTo>
                    <a:pt x="978" y="0"/>
                  </a:moveTo>
                  <a:cubicBezTo>
                    <a:pt x="891" y="0"/>
                    <a:pt x="803" y="13"/>
                    <a:pt x="715" y="39"/>
                  </a:cubicBezTo>
                  <a:cubicBezTo>
                    <a:pt x="298" y="158"/>
                    <a:pt x="1" y="539"/>
                    <a:pt x="1" y="979"/>
                  </a:cubicBezTo>
                  <a:cubicBezTo>
                    <a:pt x="1" y="1348"/>
                    <a:pt x="215" y="1670"/>
                    <a:pt x="524" y="1836"/>
                  </a:cubicBezTo>
                  <a:cubicBezTo>
                    <a:pt x="546" y="1851"/>
                    <a:pt x="571" y="1858"/>
                    <a:pt x="597" y="1858"/>
                  </a:cubicBezTo>
                  <a:cubicBezTo>
                    <a:pt x="656" y="1858"/>
                    <a:pt x="718" y="1823"/>
                    <a:pt x="751" y="1765"/>
                  </a:cubicBezTo>
                  <a:cubicBezTo>
                    <a:pt x="798" y="1694"/>
                    <a:pt x="763" y="1586"/>
                    <a:pt x="679" y="1539"/>
                  </a:cubicBezTo>
                  <a:cubicBezTo>
                    <a:pt x="155" y="1277"/>
                    <a:pt x="239" y="503"/>
                    <a:pt x="810" y="348"/>
                  </a:cubicBezTo>
                  <a:cubicBezTo>
                    <a:pt x="866" y="333"/>
                    <a:pt x="922" y="326"/>
                    <a:pt x="977" y="326"/>
                  </a:cubicBezTo>
                  <a:cubicBezTo>
                    <a:pt x="1316" y="326"/>
                    <a:pt x="1608" y="600"/>
                    <a:pt x="1608" y="979"/>
                  </a:cubicBezTo>
                  <a:cubicBezTo>
                    <a:pt x="1608" y="1241"/>
                    <a:pt x="1429" y="1491"/>
                    <a:pt x="1179" y="1586"/>
                  </a:cubicBezTo>
                  <a:cubicBezTo>
                    <a:pt x="1001" y="1646"/>
                    <a:pt x="1048" y="1908"/>
                    <a:pt x="1239" y="1908"/>
                  </a:cubicBezTo>
                  <a:cubicBezTo>
                    <a:pt x="1477" y="1908"/>
                    <a:pt x="2084" y="1420"/>
                    <a:pt x="1906" y="717"/>
                  </a:cubicBezTo>
                  <a:cubicBezTo>
                    <a:pt x="1797" y="301"/>
                    <a:pt x="1407" y="0"/>
                    <a:pt x="9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751;p60">
              <a:extLst>
                <a:ext uri="{FF2B5EF4-FFF2-40B4-BE49-F238E27FC236}">
                  <a16:creationId xmlns:a16="http://schemas.microsoft.com/office/drawing/2014/main" id="{F6CD0D8E-4CA3-55A4-45AB-63DE59F6BB43}"/>
                </a:ext>
              </a:extLst>
            </p:cNvPr>
            <p:cNvSpPr/>
            <p:nvPr/>
          </p:nvSpPr>
          <p:spPr>
            <a:xfrm>
              <a:off x="1971419" y="1747609"/>
              <a:ext cx="12531" cy="11513"/>
            </a:xfrm>
            <a:custGeom>
              <a:avLst/>
              <a:gdLst/>
              <a:ahLst/>
              <a:cxnLst/>
              <a:rect l="l" t="t" r="r" b="b"/>
              <a:pathLst>
                <a:path w="394" h="362" extrusionOk="0">
                  <a:moveTo>
                    <a:pt x="212" y="0"/>
                  </a:moveTo>
                  <a:cubicBezTo>
                    <a:pt x="194" y="0"/>
                    <a:pt x="175" y="4"/>
                    <a:pt x="155" y="11"/>
                  </a:cubicBezTo>
                  <a:cubicBezTo>
                    <a:pt x="60" y="35"/>
                    <a:pt x="1" y="130"/>
                    <a:pt x="36" y="237"/>
                  </a:cubicBezTo>
                  <a:cubicBezTo>
                    <a:pt x="57" y="308"/>
                    <a:pt x="128" y="361"/>
                    <a:pt x="208" y="361"/>
                  </a:cubicBezTo>
                  <a:cubicBezTo>
                    <a:pt x="222" y="361"/>
                    <a:pt x="236" y="360"/>
                    <a:pt x="251" y="356"/>
                  </a:cubicBezTo>
                  <a:cubicBezTo>
                    <a:pt x="346" y="320"/>
                    <a:pt x="394" y="213"/>
                    <a:pt x="370" y="130"/>
                  </a:cubicBezTo>
                  <a:cubicBezTo>
                    <a:pt x="351" y="54"/>
                    <a:pt x="286" y="0"/>
                    <a:pt x="2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752;p60">
              <a:extLst>
                <a:ext uri="{FF2B5EF4-FFF2-40B4-BE49-F238E27FC236}">
                  <a16:creationId xmlns:a16="http://schemas.microsoft.com/office/drawing/2014/main" id="{AFB9CBD1-AFA2-755A-3893-95124844668F}"/>
                </a:ext>
              </a:extLst>
            </p:cNvPr>
            <p:cNvSpPr/>
            <p:nvPr/>
          </p:nvSpPr>
          <p:spPr>
            <a:xfrm>
              <a:off x="2032008" y="1776202"/>
              <a:ext cx="62910" cy="61702"/>
            </a:xfrm>
            <a:custGeom>
              <a:avLst/>
              <a:gdLst/>
              <a:ahLst/>
              <a:cxnLst/>
              <a:rect l="l" t="t" r="r" b="b"/>
              <a:pathLst>
                <a:path w="1978" h="1940" extrusionOk="0">
                  <a:moveTo>
                    <a:pt x="988" y="0"/>
                  </a:moveTo>
                  <a:cubicBezTo>
                    <a:pt x="490" y="0"/>
                    <a:pt x="1" y="379"/>
                    <a:pt x="1" y="969"/>
                  </a:cubicBezTo>
                  <a:cubicBezTo>
                    <a:pt x="1" y="1543"/>
                    <a:pt x="471" y="1940"/>
                    <a:pt x="975" y="1940"/>
                  </a:cubicBezTo>
                  <a:cubicBezTo>
                    <a:pt x="1161" y="1940"/>
                    <a:pt x="1351" y="1886"/>
                    <a:pt x="1525" y="1767"/>
                  </a:cubicBezTo>
                  <a:cubicBezTo>
                    <a:pt x="1596" y="1731"/>
                    <a:pt x="1608" y="1624"/>
                    <a:pt x="1560" y="1553"/>
                  </a:cubicBezTo>
                  <a:cubicBezTo>
                    <a:pt x="1538" y="1501"/>
                    <a:pt x="1489" y="1477"/>
                    <a:pt x="1438" y="1477"/>
                  </a:cubicBezTo>
                  <a:cubicBezTo>
                    <a:pt x="1406" y="1477"/>
                    <a:pt x="1374" y="1487"/>
                    <a:pt x="1346" y="1505"/>
                  </a:cubicBezTo>
                  <a:cubicBezTo>
                    <a:pt x="1237" y="1576"/>
                    <a:pt x="1111" y="1612"/>
                    <a:pt x="985" y="1612"/>
                  </a:cubicBezTo>
                  <a:cubicBezTo>
                    <a:pt x="795" y="1612"/>
                    <a:pt x="606" y="1532"/>
                    <a:pt x="477" y="1374"/>
                  </a:cubicBezTo>
                  <a:cubicBezTo>
                    <a:pt x="155" y="957"/>
                    <a:pt x="453" y="326"/>
                    <a:pt x="989" y="326"/>
                  </a:cubicBezTo>
                  <a:cubicBezTo>
                    <a:pt x="1370" y="326"/>
                    <a:pt x="1679" y="672"/>
                    <a:pt x="1620" y="1076"/>
                  </a:cubicBezTo>
                  <a:cubicBezTo>
                    <a:pt x="1608" y="1160"/>
                    <a:pt x="1668" y="1255"/>
                    <a:pt x="1763" y="1267"/>
                  </a:cubicBezTo>
                  <a:cubicBezTo>
                    <a:pt x="1770" y="1268"/>
                    <a:pt x="1777" y="1268"/>
                    <a:pt x="1784" y="1268"/>
                  </a:cubicBezTo>
                  <a:cubicBezTo>
                    <a:pt x="1862" y="1268"/>
                    <a:pt x="1942" y="1212"/>
                    <a:pt x="1953" y="1136"/>
                  </a:cubicBezTo>
                  <a:cubicBezTo>
                    <a:pt x="1977" y="862"/>
                    <a:pt x="1918" y="600"/>
                    <a:pt x="1739" y="374"/>
                  </a:cubicBezTo>
                  <a:cubicBezTo>
                    <a:pt x="1540" y="116"/>
                    <a:pt x="1263" y="0"/>
                    <a:pt x="9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753;p60">
              <a:extLst>
                <a:ext uri="{FF2B5EF4-FFF2-40B4-BE49-F238E27FC236}">
                  <a16:creationId xmlns:a16="http://schemas.microsoft.com/office/drawing/2014/main" id="{3E49BBF6-0E88-21E8-4B09-CC3D445FBCC8}"/>
                </a:ext>
              </a:extLst>
            </p:cNvPr>
            <p:cNvSpPr/>
            <p:nvPr/>
          </p:nvSpPr>
          <p:spPr>
            <a:xfrm>
              <a:off x="1976349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754;p60">
              <a:extLst>
                <a:ext uri="{FF2B5EF4-FFF2-40B4-BE49-F238E27FC236}">
                  <a16:creationId xmlns:a16="http://schemas.microsoft.com/office/drawing/2014/main" id="{1E972324-A722-3C46-CC5A-E3D62A63065E}"/>
                </a:ext>
              </a:extLst>
            </p:cNvPr>
            <p:cNvSpPr/>
            <p:nvPr/>
          </p:nvSpPr>
          <p:spPr>
            <a:xfrm>
              <a:off x="2016487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755;p60">
              <a:extLst>
                <a:ext uri="{FF2B5EF4-FFF2-40B4-BE49-F238E27FC236}">
                  <a16:creationId xmlns:a16="http://schemas.microsoft.com/office/drawing/2014/main" id="{D505DB57-BAB1-469A-E138-40A6EF659D79}"/>
                </a:ext>
              </a:extLst>
            </p:cNvPr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756;p60">
              <a:extLst>
                <a:ext uri="{FF2B5EF4-FFF2-40B4-BE49-F238E27FC236}">
                  <a16:creationId xmlns:a16="http://schemas.microsoft.com/office/drawing/2014/main" id="{2CD6F7A9-BBAA-CD20-B343-5317B5BB2191}"/>
                </a:ext>
              </a:extLst>
            </p:cNvPr>
            <p:cNvSpPr/>
            <p:nvPr/>
          </p:nvSpPr>
          <p:spPr>
            <a:xfrm>
              <a:off x="1976349" y="173053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757;p60">
              <a:extLst>
                <a:ext uri="{FF2B5EF4-FFF2-40B4-BE49-F238E27FC236}">
                  <a16:creationId xmlns:a16="http://schemas.microsoft.com/office/drawing/2014/main" id="{37CF319B-85DC-1682-082F-786DB59B0BE2}"/>
                </a:ext>
              </a:extLst>
            </p:cNvPr>
            <p:cNvSpPr/>
            <p:nvPr/>
          </p:nvSpPr>
          <p:spPr>
            <a:xfrm>
              <a:off x="1976349" y="1730530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758;p60">
              <a:extLst>
                <a:ext uri="{FF2B5EF4-FFF2-40B4-BE49-F238E27FC236}">
                  <a16:creationId xmlns:a16="http://schemas.microsoft.com/office/drawing/2014/main" id="{00B0C864-85B3-2169-0D29-B6BD58176ACD}"/>
                </a:ext>
              </a:extLst>
            </p:cNvPr>
            <p:cNvSpPr/>
            <p:nvPr/>
          </p:nvSpPr>
          <p:spPr>
            <a:xfrm>
              <a:off x="1976349" y="173053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759;p60">
              <a:extLst>
                <a:ext uri="{FF2B5EF4-FFF2-40B4-BE49-F238E27FC236}">
                  <a16:creationId xmlns:a16="http://schemas.microsoft.com/office/drawing/2014/main" id="{438980BB-F02C-27A9-43B4-331096A3DD6C}"/>
                </a:ext>
              </a:extLst>
            </p:cNvPr>
            <p:cNvSpPr/>
            <p:nvPr/>
          </p:nvSpPr>
          <p:spPr>
            <a:xfrm>
              <a:off x="1757085" y="1500675"/>
              <a:ext cx="371069" cy="359396"/>
            </a:xfrm>
            <a:custGeom>
              <a:avLst/>
              <a:gdLst/>
              <a:ahLst/>
              <a:cxnLst/>
              <a:rect l="l" t="t" r="r" b="b"/>
              <a:pathLst>
                <a:path w="11667" h="11300" extrusionOk="0">
                  <a:moveTo>
                    <a:pt x="9644" y="4908"/>
                  </a:moveTo>
                  <a:cubicBezTo>
                    <a:pt x="9857" y="4908"/>
                    <a:pt x="10077" y="4962"/>
                    <a:pt x="10288" y="5084"/>
                  </a:cubicBezTo>
                  <a:cubicBezTo>
                    <a:pt x="11264" y="5644"/>
                    <a:pt x="11085" y="7132"/>
                    <a:pt x="10002" y="7442"/>
                  </a:cubicBezTo>
                  <a:lnTo>
                    <a:pt x="9990" y="7442"/>
                  </a:lnTo>
                  <a:lnTo>
                    <a:pt x="8883" y="7739"/>
                  </a:lnTo>
                  <a:lnTo>
                    <a:pt x="7907" y="7477"/>
                  </a:lnTo>
                  <a:lnTo>
                    <a:pt x="7526" y="7370"/>
                  </a:lnTo>
                  <a:cubicBezTo>
                    <a:pt x="7978" y="7263"/>
                    <a:pt x="8145" y="7239"/>
                    <a:pt x="8168" y="7227"/>
                  </a:cubicBezTo>
                  <a:lnTo>
                    <a:pt x="8168" y="7227"/>
                  </a:lnTo>
                  <a:cubicBezTo>
                    <a:pt x="8139" y="7233"/>
                    <a:pt x="8037" y="7257"/>
                    <a:pt x="8029" y="7257"/>
                  </a:cubicBezTo>
                  <a:cubicBezTo>
                    <a:pt x="8020" y="7257"/>
                    <a:pt x="8103" y="7233"/>
                    <a:pt x="8442" y="7144"/>
                  </a:cubicBezTo>
                  <a:cubicBezTo>
                    <a:pt x="8538" y="7120"/>
                    <a:pt x="8597" y="7001"/>
                    <a:pt x="8538" y="6894"/>
                  </a:cubicBezTo>
                  <a:cubicBezTo>
                    <a:pt x="8466" y="6787"/>
                    <a:pt x="8418" y="6668"/>
                    <a:pt x="8395" y="6537"/>
                  </a:cubicBezTo>
                  <a:cubicBezTo>
                    <a:pt x="8160" y="5656"/>
                    <a:pt x="8855" y="4908"/>
                    <a:pt x="9644" y="4908"/>
                  </a:cubicBezTo>
                  <a:close/>
                  <a:moveTo>
                    <a:pt x="3874" y="6792"/>
                  </a:moveTo>
                  <a:cubicBezTo>
                    <a:pt x="3951" y="6792"/>
                    <a:pt x="4030" y="6802"/>
                    <a:pt x="4108" y="6822"/>
                  </a:cubicBezTo>
                  <a:lnTo>
                    <a:pt x="4632" y="6965"/>
                  </a:lnTo>
                  <a:lnTo>
                    <a:pt x="4954" y="7061"/>
                  </a:lnTo>
                  <a:cubicBezTo>
                    <a:pt x="4978" y="7072"/>
                    <a:pt x="5227" y="7132"/>
                    <a:pt x="6415" y="7452"/>
                  </a:cubicBezTo>
                  <a:lnTo>
                    <a:pt x="6415" y="7452"/>
                  </a:lnTo>
                  <a:cubicBezTo>
                    <a:pt x="6414" y="7452"/>
                    <a:pt x="6414" y="7452"/>
                    <a:pt x="6414" y="7452"/>
                  </a:cubicBezTo>
                  <a:cubicBezTo>
                    <a:pt x="6388" y="7452"/>
                    <a:pt x="6335" y="7537"/>
                    <a:pt x="6335" y="7537"/>
                  </a:cubicBezTo>
                  <a:cubicBezTo>
                    <a:pt x="6323" y="7549"/>
                    <a:pt x="6311" y="7561"/>
                    <a:pt x="6311" y="7596"/>
                  </a:cubicBezTo>
                  <a:cubicBezTo>
                    <a:pt x="6216" y="7751"/>
                    <a:pt x="6192" y="7954"/>
                    <a:pt x="6252" y="8108"/>
                  </a:cubicBezTo>
                  <a:cubicBezTo>
                    <a:pt x="4120" y="7537"/>
                    <a:pt x="5478" y="7906"/>
                    <a:pt x="3120" y="7275"/>
                  </a:cubicBezTo>
                  <a:cubicBezTo>
                    <a:pt x="3108" y="7275"/>
                    <a:pt x="3108" y="7263"/>
                    <a:pt x="3108" y="7251"/>
                  </a:cubicBezTo>
                  <a:cubicBezTo>
                    <a:pt x="3262" y="6963"/>
                    <a:pt x="3554" y="6792"/>
                    <a:pt x="3874" y="6792"/>
                  </a:cubicBezTo>
                  <a:close/>
                  <a:moveTo>
                    <a:pt x="4894" y="8096"/>
                  </a:moveTo>
                  <a:cubicBezTo>
                    <a:pt x="5966" y="8382"/>
                    <a:pt x="6204" y="8454"/>
                    <a:pt x="6252" y="8454"/>
                  </a:cubicBezTo>
                  <a:cubicBezTo>
                    <a:pt x="6216" y="8477"/>
                    <a:pt x="5954" y="8537"/>
                    <a:pt x="4097" y="9037"/>
                  </a:cubicBezTo>
                  <a:cubicBezTo>
                    <a:pt x="4020" y="9058"/>
                    <a:pt x="3943" y="9068"/>
                    <a:pt x="3866" y="9068"/>
                  </a:cubicBezTo>
                  <a:cubicBezTo>
                    <a:pt x="3550" y="9068"/>
                    <a:pt x="3250" y="8896"/>
                    <a:pt x="3096" y="8608"/>
                  </a:cubicBezTo>
                  <a:cubicBezTo>
                    <a:pt x="3096" y="8596"/>
                    <a:pt x="3096" y="8573"/>
                    <a:pt x="3108" y="8573"/>
                  </a:cubicBezTo>
                  <a:cubicBezTo>
                    <a:pt x="3096" y="8573"/>
                    <a:pt x="3180" y="8561"/>
                    <a:pt x="4894" y="8096"/>
                  </a:cubicBezTo>
                  <a:close/>
                  <a:moveTo>
                    <a:pt x="6895" y="7575"/>
                  </a:moveTo>
                  <a:cubicBezTo>
                    <a:pt x="6922" y="7575"/>
                    <a:pt x="6950" y="7578"/>
                    <a:pt x="6978" y="7584"/>
                  </a:cubicBezTo>
                  <a:cubicBezTo>
                    <a:pt x="8847" y="8084"/>
                    <a:pt x="9597" y="8275"/>
                    <a:pt x="9847" y="8346"/>
                  </a:cubicBezTo>
                  <a:cubicBezTo>
                    <a:pt x="9847" y="8346"/>
                    <a:pt x="9883" y="8370"/>
                    <a:pt x="9966" y="8394"/>
                  </a:cubicBezTo>
                  <a:cubicBezTo>
                    <a:pt x="10657" y="8596"/>
                    <a:pt x="11062" y="9311"/>
                    <a:pt x="10883" y="9978"/>
                  </a:cubicBezTo>
                  <a:cubicBezTo>
                    <a:pt x="10734" y="10545"/>
                    <a:pt x="10211" y="10929"/>
                    <a:pt x="9633" y="10929"/>
                  </a:cubicBezTo>
                  <a:cubicBezTo>
                    <a:pt x="9519" y="10929"/>
                    <a:pt x="9403" y="10914"/>
                    <a:pt x="9288" y="10882"/>
                  </a:cubicBezTo>
                  <a:cubicBezTo>
                    <a:pt x="8454" y="10656"/>
                    <a:pt x="8061" y="9692"/>
                    <a:pt x="8526" y="8954"/>
                  </a:cubicBezTo>
                  <a:cubicBezTo>
                    <a:pt x="8585" y="8858"/>
                    <a:pt x="8538" y="8727"/>
                    <a:pt x="8418" y="8692"/>
                  </a:cubicBezTo>
                  <a:lnTo>
                    <a:pt x="8157" y="8620"/>
                  </a:lnTo>
                  <a:cubicBezTo>
                    <a:pt x="8121" y="8608"/>
                    <a:pt x="7990" y="8573"/>
                    <a:pt x="7526" y="8454"/>
                  </a:cubicBezTo>
                  <a:cubicBezTo>
                    <a:pt x="7347" y="8418"/>
                    <a:pt x="7252" y="8382"/>
                    <a:pt x="7192" y="8370"/>
                  </a:cubicBezTo>
                  <a:lnTo>
                    <a:pt x="7192" y="8370"/>
                  </a:lnTo>
                  <a:cubicBezTo>
                    <a:pt x="7201" y="8373"/>
                    <a:pt x="7207" y="8375"/>
                    <a:pt x="7205" y="8375"/>
                  </a:cubicBezTo>
                  <a:cubicBezTo>
                    <a:pt x="7199" y="8375"/>
                    <a:pt x="7116" y="8354"/>
                    <a:pt x="6799" y="8263"/>
                  </a:cubicBezTo>
                  <a:cubicBezTo>
                    <a:pt x="6644" y="8215"/>
                    <a:pt x="6525" y="8084"/>
                    <a:pt x="6549" y="7906"/>
                  </a:cubicBezTo>
                  <a:lnTo>
                    <a:pt x="6549" y="7894"/>
                  </a:lnTo>
                  <a:cubicBezTo>
                    <a:pt x="6560" y="7708"/>
                    <a:pt x="6714" y="7575"/>
                    <a:pt x="6895" y="7575"/>
                  </a:cubicBezTo>
                  <a:close/>
                  <a:moveTo>
                    <a:pt x="2906" y="0"/>
                  </a:moveTo>
                  <a:cubicBezTo>
                    <a:pt x="2406" y="24"/>
                    <a:pt x="1930" y="143"/>
                    <a:pt x="1501" y="393"/>
                  </a:cubicBezTo>
                  <a:cubicBezTo>
                    <a:pt x="1084" y="631"/>
                    <a:pt x="739" y="953"/>
                    <a:pt x="489" y="1357"/>
                  </a:cubicBezTo>
                  <a:cubicBezTo>
                    <a:pt x="441" y="1429"/>
                    <a:pt x="465" y="1536"/>
                    <a:pt x="537" y="1584"/>
                  </a:cubicBezTo>
                  <a:cubicBezTo>
                    <a:pt x="562" y="1601"/>
                    <a:pt x="592" y="1608"/>
                    <a:pt x="622" y="1608"/>
                  </a:cubicBezTo>
                  <a:cubicBezTo>
                    <a:pt x="676" y="1608"/>
                    <a:pt x="732" y="1582"/>
                    <a:pt x="763" y="1536"/>
                  </a:cubicBezTo>
                  <a:cubicBezTo>
                    <a:pt x="977" y="1179"/>
                    <a:pt x="1299" y="881"/>
                    <a:pt x="1656" y="679"/>
                  </a:cubicBezTo>
                  <a:cubicBezTo>
                    <a:pt x="2056" y="446"/>
                    <a:pt x="2494" y="336"/>
                    <a:pt x="2927" y="336"/>
                  </a:cubicBezTo>
                  <a:cubicBezTo>
                    <a:pt x="3822" y="336"/>
                    <a:pt x="4695" y="805"/>
                    <a:pt x="5168" y="1631"/>
                  </a:cubicBezTo>
                  <a:cubicBezTo>
                    <a:pt x="5382" y="2012"/>
                    <a:pt x="5501" y="2465"/>
                    <a:pt x="5501" y="2905"/>
                  </a:cubicBezTo>
                  <a:cubicBezTo>
                    <a:pt x="5501" y="4336"/>
                    <a:pt x="4332" y="5485"/>
                    <a:pt x="2912" y="5485"/>
                  </a:cubicBezTo>
                  <a:cubicBezTo>
                    <a:pt x="2843" y="5485"/>
                    <a:pt x="2773" y="5483"/>
                    <a:pt x="2703" y="5477"/>
                  </a:cubicBezTo>
                  <a:cubicBezTo>
                    <a:pt x="1870" y="5406"/>
                    <a:pt x="1120" y="4929"/>
                    <a:pt x="679" y="4203"/>
                  </a:cubicBezTo>
                  <a:cubicBezTo>
                    <a:pt x="489" y="3858"/>
                    <a:pt x="370" y="3489"/>
                    <a:pt x="346" y="3084"/>
                  </a:cubicBezTo>
                  <a:cubicBezTo>
                    <a:pt x="310" y="2739"/>
                    <a:pt x="370" y="2405"/>
                    <a:pt x="465" y="2108"/>
                  </a:cubicBezTo>
                  <a:cubicBezTo>
                    <a:pt x="489" y="2012"/>
                    <a:pt x="441" y="1929"/>
                    <a:pt x="358" y="1893"/>
                  </a:cubicBezTo>
                  <a:cubicBezTo>
                    <a:pt x="339" y="1888"/>
                    <a:pt x="320" y="1886"/>
                    <a:pt x="303" y="1886"/>
                  </a:cubicBezTo>
                  <a:cubicBezTo>
                    <a:pt x="231" y="1886"/>
                    <a:pt x="172" y="1924"/>
                    <a:pt x="144" y="2000"/>
                  </a:cubicBezTo>
                  <a:cubicBezTo>
                    <a:pt x="48" y="2298"/>
                    <a:pt x="1" y="2608"/>
                    <a:pt x="1" y="2917"/>
                  </a:cubicBezTo>
                  <a:lnTo>
                    <a:pt x="1" y="2953"/>
                  </a:lnTo>
                  <a:lnTo>
                    <a:pt x="1" y="5679"/>
                  </a:lnTo>
                  <a:cubicBezTo>
                    <a:pt x="1" y="5763"/>
                    <a:pt x="72" y="5834"/>
                    <a:pt x="167" y="5834"/>
                  </a:cubicBezTo>
                  <a:cubicBezTo>
                    <a:pt x="251" y="5834"/>
                    <a:pt x="322" y="5763"/>
                    <a:pt x="322" y="5679"/>
                  </a:cubicBezTo>
                  <a:lnTo>
                    <a:pt x="322" y="4274"/>
                  </a:lnTo>
                  <a:cubicBezTo>
                    <a:pt x="346" y="4310"/>
                    <a:pt x="358" y="4334"/>
                    <a:pt x="382" y="4382"/>
                  </a:cubicBezTo>
                  <a:cubicBezTo>
                    <a:pt x="895" y="5257"/>
                    <a:pt x="1832" y="5835"/>
                    <a:pt x="2901" y="5835"/>
                  </a:cubicBezTo>
                  <a:cubicBezTo>
                    <a:pt x="2922" y="5835"/>
                    <a:pt x="2944" y="5835"/>
                    <a:pt x="2965" y="5834"/>
                  </a:cubicBezTo>
                  <a:lnTo>
                    <a:pt x="4549" y="5834"/>
                  </a:lnTo>
                  <a:lnTo>
                    <a:pt x="4549" y="6656"/>
                  </a:lnTo>
                  <a:lnTo>
                    <a:pt x="4120" y="6537"/>
                  </a:lnTo>
                  <a:cubicBezTo>
                    <a:pt x="4019" y="6510"/>
                    <a:pt x="3916" y="6497"/>
                    <a:pt x="3814" y="6497"/>
                  </a:cubicBezTo>
                  <a:cubicBezTo>
                    <a:pt x="3376" y="6497"/>
                    <a:pt x="2954" y="6736"/>
                    <a:pt x="2751" y="7132"/>
                  </a:cubicBezTo>
                  <a:cubicBezTo>
                    <a:pt x="2703" y="7227"/>
                    <a:pt x="2692" y="7346"/>
                    <a:pt x="2739" y="7430"/>
                  </a:cubicBezTo>
                  <a:cubicBezTo>
                    <a:pt x="2799" y="7584"/>
                    <a:pt x="2918" y="7620"/>
                    <a:pt x="3061" y="7656"/>
                  </a:cubicBezTo>
                  <a:cubicBezTo>
                    <a:pt x="3215" y="7703"/>
                    <a:pt x="4073" y="7918"/>
                    <a:pt x="4216" y="7965"/>
                  </a:cubicBezTo>
                  <a:cubicBezTo>
                    <a:pt x="3209" y="8241"/>
                    <a:pt x="3066" y="8279"/>
                    <a:pt x="3058" y="8279"/>
                  </a:cubicBezTo>
                  <a:cubicBezTo>
                    <a:pt x="3055" y="8279"/>
                    <a:pt x="3071" y="8274"/>
                    <a:pt x="3067" y="8274"/>
                  </a:cubicBezTo>
                  <a:cubicBezTo>
                    <a:pt x="3066" y="8274"/>
                    <a:pt x="3064" y="8274"/>
                    <a:pt x="3061" y="8275"/>
                  </a:cubicBezTo>
                  <a:cubicBezTo>
                    <a:pt x="3025" y="8299"/>
                    <a:pt x="2823" y="8311"/>
                    <a:pt x="2739" y="8501"/>
                  </a:cubicBezTo>
                  <a:cubicBezTo>
                    <a:pt x="2692" y="8608"/>
                    <a:pt x="2692" y="8716"/>
                    <a:pt x="2751" y="8799"/>
                  </a:cubicBezTo>
                  <a:cubicBezTo>
                    <a:pt x="2953" y="9192"/>
                    <a:pt x="3370" y="9439"/>
                    <a:pt x="3805" y="9439"/>
                  </a:cubicBezTo>
                  <a:cubicBezTo>
                    <a:pt x="3910" y="9439"/>
                    <a:pt x="4016" y="9424"/>
                    <a:pt x="4120" y="9394"/>
                  </a:cubicBezTo>
                  <a:lnTo>
                    <a:pt x="4549" y="9275"/>
                  </a:lnTo>
                  <a:lnTo>
                    <a:pt x="4549" y="10561"/>
                  </a:lnTo>
                  <a:cubicBezTo>
                    <a:pt x="4549" y="10704"/>
                    <a:pt x="4430" y="10823"/>
                    <a:pt x="4287" y="10823"/>
                  </a:cubicBezTo>
                  <a:lnTo>
                    <a:pt x="3632" y="10823"/>
                  </a:lnTo>
                  <a:cubicBezTo>
                    <a:pt x="3537" y="10823"/>
                    <a:pt x="3465" y="10894"/>
                    <a:pt x="3465" y="10990"/>
                  </a:cubicBezTo>
                  <a:cubicBezTo>
                    <a:pt x="3465" y="11073"/>
                    <a:pt x="3537" y="11156"/>
                    <a:pt x="3632" y="11156"/>
                  </a:cubicBezTo>
                  <a:lnTo>
                    <a:pt x="4287" y="11156"/>
                  </a:lnTo>
                  <a:cubicBezTo>
                    <a:pt x="4608" y="11156"/>
                    <a:pt x="4882" y="10882"/>
                    <a:pt x="4882" y="10561"/>
                  </a:cubicBezTo>
                  <a:lnTo>
                    <a:pt x="4882" y="9192"/>
                  </a:lnTo>
                  <a:lnTo>
                    <a:pt x="6835" y="8668"/>
                  </a:lnTo>
                  <a:cubicBezTo>
                    <a:pt x="6871" y="8680"/>
                    <a:pt x="7097" y="8739"/>
                    <a:pt x="8085" y="9013"/>
                  </a:cubicBezTo>
                  <a:cubicBezTo>
                    <a:pt x="7585" y="10085"/>
                    <a:pt x="8383" y="11299"/>
                    <a:pt x="9573" y="11299"/>
                  </a:cubicBezTo>
                  <a:cubicBezTo>
                    <a:pt x="10824" y="11299"/>
                    <a:pt x="11597" y="9942"/>
                    <a:pt x="10978" y="8870"/>
                  </a:cubicBezTo>
                  <a:cubicBezTo>
                    <a:pt x="10585" y="8037"/>
                    <a:pt x="9788" y="8037"/>
                    <a:pt x="9514" y="7918"/>
                  </a:cubicBezTo>
                  <a:cubicBezTo>
                    <a:pt x="9788" y="7799"/>
                    <a:pt x="10585" y="7799"/>
                    <a:pt x="11038" y="7001"/>
                  </a:cubicBezTo>
                  <a:cubicBezTo>
                    <a:pt x="11666" y="5883"/>
                    <a:pt x="10818" y="4574"/>
                    <a:pt x="9627" y="4574"/>
                  </a:cubicBezTo>
                  <a:cubicBezTo>
                    <a:pt x="9486" y="4574"/>
                    <a:pt x="9341" y="4593"/>
                    <a:pt x="9192" y="4632"/>
                  </a:cubicBezTo>
                  <a:cubicBezTo>
                    <a:pt x="8216" y="4906"/>
                    <a:pt x="7728" y="5977"/>
                    <a:pt x="8145" y="6882"/>
                  </a:cubicBezTo>
                  <a:cubicBezTo>
                    <a:pt x="7156" y="7144"/>
                    <a:pt x="6930" y="7203"/>
                    <a:pt x="6894" y="7227"/>
                  </a:cubicBezTo>
                  <a:lnTo>
                    <a:pt x="4942" y="6703"/>
                  </a:lnTo>
                  <a:lnTo>
                    <a:pt x="4942" y="5798"/>
                  </a:lnTo>
                  <a:cubicBezTo>
                    <a:pt x="5478" y="5763"/>
                    <a:pt x="6002" y="5584"/>
                    <a:pt x="6442" y="5287"/>
                  </a:cubicBezTo>
                  <a:cubicBezTo>
                    <a:pt x="6513" y="5227"/>
                    <a:pt x="6537" y="5144"/>
                    <a:pt x="6490" y="5060"/>
                  </a:cubicBezTo>
                  <a:cubicBezTo>
                    <a:pt x="6461" y="5017"/>
                    <a:pt x="6411" y="4996"/>
                    <a:pt x="6360" y="4996"/>
                  </a:cubicBezTo>
                  <a:cubicBezTo>
                    <a:pt x="6326" y="4996"/>
                    <a:pt x="6292" y="5006"/>
                    <a:pt x="6263" y="5025"/>
                  </a:cubicBezTo>
                  <a:cubicBezTo>
                    <a:pt x="5682" y="5429"/>
                    <a:pt x="5116" y="5476"/>
                    <a:pt x="4727" y="5476"/>
                  </a:cubicBezTo>
                  <a:cubicBezTo>
                    <a:pt x="4608" y="5476"/>
                    <a:pt x="4505" y="5472"/>
                    <a:pt x="4423" y="5472"/>
                  </a:cubicBezTo>
                  <a:cubicBezTo>
                    <a:pt x="4379" y="5472"/>
                    <a:pt x="4342" y="5473"/>
                    <a:pt x="4311" y="5477"/>
                  </a:cubicBezTo>
                  <a:cubicBezTo>
                    <a:pt x="4418" y="5417"/>
                    <a:pt x="4513" y="5358"/>
                    <a:pt x="4608" y="5298"/>
                  </a:cubicBezTo>
                  <a:cubicBezTo>
                    <a:pt x="4728" y="5227"/>
                    <a:pt x="4847" y="5120"/>
                    <a:pt x="4942" y="5036"/>
                  </a:cubicBezTo>
                  <a:cubicBezTo>
                    <a:pt x="5525" y="4489"/>
                    <a:pt x="5882" y="3715"/>
                    <a:pt x="5882" y="2905"/>
                  </a:cubicBezTo>
                  <a:cubicBezTo>
                    <a:pt x="5882" y="2405"/>
                    <a:pt x="5740" y="1905"/>
                    <a:pt x="5490" y="1465"/>
                  </a:cubicBezTo>
                  <a:cubicBezTo>
                    <a:pt x="5204" y="976"/>
                    <a:pt x="4787" y="584"/>
                    <a:pt x="4311" y="334"/>
                  </a:cubicBezTo>
                  <a:lnTo>
                    <a:pt x="4847" y="334"/>
                  </a:lnTo>
                  <a:cubicBezTo>
                    <a:pt x="6252" y="357"/>
                    <a:pt x="7383" y="1512"/>
                    <a:pt x="7383" y="2905"/>
                  </a:cubicBezTo>
                  <a:cubicBezTo>
                    <a:pt x="7383" y="3536"/>
                    <a:pt x="7156" y="4144"/>
                    <a:pt x="6728" y="4620"/>
                  </a:cubicBezTo>
                  <a:cubicBezTo>
                    <a:pt x="6633" y="4727"/>
                    <a:pt x="6716" y="4906"/>
                    <a:pt x="6847" y="4906"/>
                  </a:cubicBezTo>
                  <a:cubicBezTo>
                    <a:pt x="6894" y="4906"/>
                    <a:pt x="6930" y="4882"/>
                    <a:pt x="6966" y="4846"/>
                  </a:cubicBezTo>
                  <a:cubicBezTo>
                    <a:pt x="7442" y="4310"/>
                    <a:pt x="7692" y="3620"/>
                    <a:pt x="7692" y="2905"/>
                  </a:cubicBezTo>
                  <a:cubicBezTo>
                    <a:pt x="7692" y="2131"/>
                    <a:pt x="7395" y="1417"/>
                    <a:pt x="6859" y="869"/>
                  </a:cubicBezTo>
                  <a:cubicBezTo>
                    <a:pt x="6299" y="298"/>
                    <a:pt x="5537" y="0"/>
                    <a:pt x="48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760;p60">
              <a:extLst>
                <a:ext uri="{FF2B5EF4-FFF2-40B4-BE49-F238E27FC236}">
                  <a16:creationId xmlns:a16="http://schemas.microsoft.com/office/drawing/2014/main" id="{52176D37-7A0C-8509-C073-9C48947C5B45}"/>
                </a:ext>
              </a:extLst>
            </p:cNvPr>
            <p:cNvSpPr/>
            <p:nvPr/>
          </p:nvSpPr>
          <p:spPr>
            <a:xfrm>
              <a:off x="1976349" y="1775216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761;p60">
              <a:extLst>
                <a:ext uri="{FF2B5EF4-FFF2-40B4-BE49-F238E27FC236}">
                  <a16:creationId xmlns:a16="http://schemas.microsoft.com/office/drawing/2014/main" id="{834B58AF-9B75-F920-28B4-57312C4F9148}"/>
                </a:ext>
              </a:extLst>
            </p:cNvPr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762;p60">
              <a:extLst>
                <a:ext uri="{FF2B5EF4-FFF2-40B4-BE49-F238E27FC236}">
                  <a16:creationId xmlns:a16="http://schemas.microsoft.com/office/drawing/2014/main" id="{FC78CA8D-A503-50F8-93CF-8B8BC05E81E6}"/>
                </a:ext>
              </a:extLst>
            </p:cNvPr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763;p60">
              <a:extLst>
                <a:ext uri="{FF2B5EF4-FFF2-40B4-BE49-F238E27FC236}">
                  <a16:creationId xmlns:a16="http://schemas.microsoft.com/office/drawing/2014/main" id="{C841541B-8261-789A-7D2F-081D133112F4}"/>
                </a:ext>
              </a:extLst>
            </p:cNvPr>
            <p:cNvSpPr/>
            <p:nvPr/>
          </p:nvSpPr>
          <p:spPr>
            <a:xfrm>
              <a:off x="2016868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764;p60">
              <a:extLst>
                <a:ext uri="{FF2B5EF4-FFF2-40B4-BE49-F238E27FC236}">
                  <a16:creationId xmlns:a16="http://schemas.microsoft.com/office/drawing/2014/main" id="{182DF361-AD9D-58EA-13D7-F23025F3F40A}"/>
                </a:ext>
              </a:extLst>
            </p:cNvPr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765;p60">
              <a:extLst>
                <a:ext uri="{FF2B5EF4-FFF2-40B4-BE49-F238E27FC236}">
                  <a16:creationId xmlns:a16="http://schemas.microsoft.com/office/drawing/2014/main" id="{4E986B4A-266D-9672-C631-E405CAE43136}"/>
                </a:ext>
              </a:extLst>
            </p:cNvPr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66;p60">
              <a:extLst>
                <a:ext uri="{FF2B5EF4-FFF2-40B4-BE49-F238E27FC236}">
                  <a16:creationId xmlns:a16="http://schemas.microsoft.com/office/drawing/2014/main" id="{7B32C7D1-16D8-C266-05B8-7ABBB2175E74}"/>
                </a:ext>
              </a:extLst>
            </p:cNvPr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767;p60">
              <a:extLst>
                <a:ext uri="{FF2B5EF4-FFF2-40B4-BE49-F238E27FC236}">
                  <a16:creationId xmlns:a16="http://schemas.microsoft.com/office/drawing/2014/main" id="{91DBD033-894F-8505-76E6-62AA481C12D4}"/>
                </a:ext>
              </a:extLst>
            </p:cNvPr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768;p60">
              <a:extLst>
                <a:ext uri="{FF2B5EF4-FFF2-40B4-BE49-F238E27FC236}">
                  <a16:creationId xmlns:a16="http://schemas.microsoft.com/office/drawing/2014/main" id="{02EDB072-F20E-4BB8-6F81-8957184F8917}"/>
                </a:ext>
              </a:extLst>
            </p:cNvPr>
            <p:cNvSpPr/>
            <p:nvPr/>
          </p:nvSpPr>
          <p:spPr>
            <a:xfrm>
              <a:off x="1914615" y="172483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769;p60">
              <a:extLst>
                <a:ext uri="{FF2B5EF4-FFF2-40B4-BE49-F238E27FC236}">
                  <a16:creationId xmlns:a16="http://schemas.microsoft.com/office/drawing/2014/main" id="{A42AAB40-EE18-B91A-FEAB-EDD1EE95E380}"/>
                </a:ext>
              </a:extLst>
            </p:cNvPr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9770;p60">
              <a:extLst>
                <a:ext uri="{FF2B5EF4-FFF2-40B4-BE49-F238E27FC236}">
                  <a16:creationId xmlns:a16="http://schemas.microsoft.com/office/drawing/2014/main" id="{084A16BF-B201-4AEB-0495-F005ABA93423}"/>
                </a:ext>
              </a:extLst>
            </p:cNvPr>
            <p:cNvSpPr/>
            <p:nvPr/>
          </p:nvSpPr>
          <p:spPr>
            <a:xfrm>
              <a:off x="2016487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771;p60">
              <a:extLst>
                <a:ext uri="{FF2B5EF4-FFF2-40B4-BE49-F238E27FC236}">
                  <a16:creationId xmlns:a16="http://schemas.microsoft.com/office/drawing/2014/main" id="{90C3C559-CA4C-F53E-F43E-475034FF7F5F}"/>
                </a:ext>
              </a:extLst>
            </p:cNvPr>
            <p:cNvSpPr/>
            <p:nvPr/>
          </p:nvSpPr>
          <p:spPr>
            <a:xfrm>
              <a:off x="2016487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772;p60">
              <a:extLst>
                <a:ext uri="{FF2B5EF4-FFF2-40B4-BE49-F238E27FC236}">
                  <a16:creationId xmlns:a16="http://schemas.microsoft.com/office/drawing/2014/main" id="{DDFDD6B9-82B6-39FB-06FE-56087C8C7605}"/>
                </a:ext>
              </a:extLst>
            </p:cNvPr>
            <p:cNvSpPr/>
            <p:nvPr/>
          </p:nvSpPr>
          <p:spPr>
            <a:xfrm>
              <a:off x="2016868" y="177521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773;p60">
              <a:extLst>
                <a:ext uri="{FF2B5EF4-FFF2-40B4-BE49-F238E27FC236}">
                  <a16:creationId xmlns:a16="http://schemas.microsoft.com/office/drawing/2014/main" id="{BC014DAF-D7BD-D778-6382-BE52ED1AD1E5}"/>
                </a:ext>
              </a:extLst>
            </p:cNvPr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9774;p60">
              <a:extLst>
                <a:ext uri="{FF2B5EF4-FFF2-40B4-BE49-F238E27FC236}">
                  <a16:creationId xmlns:a16="http://schemas.microsoft.com/office/drawing/2014/main" id="{778827D5-4D75-B654-7762-2D2C47C577FE}"/>
                </a:ext>
              </a:extLst>
            </p:cNvPr>
            <p:cNvSpPr/>
            <p:nvPr/>
          </p:nvSpPr>
          <p:spPr>
            <a:xfrm>
              <a:off x="1955898" y="176952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775;p60">
              <a:extLst>
                <a:ext uri="{FF2B5EF4-FFF2-40B4-BE49-F238E27FC236}">
                  <a16:creationId xmlns:a16="http://schemas.microsoft.com/office/drawing/2014/main" id="{03600404-75F4-24F9-F6DB-FBB545EDDB5E}"/>
                </a:ext>
              </a:extLst>
            </p:cNvPr>
            <p:cNvSpPr/>
            <p:nvPr/>
          </p:nvSpPr>
          <p:spPr>
            <a:xfrm>
              <a:off x="1812744" y="1556302"/>
              <a:ext cx="77668" cy="72929"/>
            </a:xfrm>
            <a:custGeom>
              <a:avLst/>
              <a:gdLst/>
              <a:ahLst/>
              <a:cxnLst/>
              <a:rect l="l" t="t" r="r" b="b"/>
              <a:pathLst>
                <a:path w="2442" h="2293" extrusionOk="0">
                  <a:moveTo>
                    <a:pt x="1212" y="326"/>
                  </a:moveTo>
                  <a:cubicBezTo>
                    <a:pt x="1252" y="326"/>
                    <a:pt x="1293" y="329"/>
                    <a:pt x="1334" y="335"/>
                  </a:cubicBezTo>
                  <a:cubicBezTo>
                    <a:pt x="1811" y="394"/>
                    <a:pt x="2120" y="859"/>
                    <a:pt x="2013" y="1311"/>
                  </a:cubicBezTo>
                  <a:cubicBezTo>
                    <a:pt x="1923" y="1684"/>
                    <a:pt x="1585" y="1945"/>
                    <a:pt x="1209" y="1945"/>
                  </a:cubicBezTo>
                  <a:cubicBezTo>
                    <a:pt x="1141" y="1945"/>
                    <a:pt x="1071" y="1937"/>
                    <a:pt x="1001" y="1918"/>
                  </a:cubicBezTo>
                  <a:cubicBezTo>
                    <a:pt x="715" y="1847"/>
                    <a:pt x="501" y="1609"/>
                    <a:pt x="418" y="1311"/>
                  </a:cubicBezTo>
                  <a:cubicBezTo>
                    <a:pt x="307" y="793"/>
                    <a:pt x="708" y="326"/>
                    <a:pt x="1212" y="326"/>
                  </a:cubicBezTo>
                  <a:close/>
                  <a:moveTo>
                    <a:pt x="1259" y="1"/>
                  </a:moveTo>
                  <a:cubicBezTo>
                    <a:pt x="1205" y="1"/>
                    <a:pt x="1151" y="5"/>
                    <a:pt x="1096" y="13"/>
                  </a:cubicBezTo>
                  <a:cubicBezTo>
                    <a:pt x="453" y="85"/>
                    <a:pt x="1" y="680"/>
                    <a:pt x="108" y="1323"/>
                  </a:cubicBezTo>
                  <a:cubicBezTo>
                    <a:pt x="197" y="1881"/>
                    <a:pt x="685" y="2293"/>
                    <a:pt x="1246" y="2293"/>
                  </a:cubicBezTo>
                  <a:cubicBezTo>
                    <a:pt x="1283" y="2293"/>
                    <a:pt x="1320" y="2291"/>
                    <a:pt x="1358" y="2287"/>
                  </a:cubicBezTo>
                  <a:cubicBezTo>
                    <a:pt x="1989" y="2204"/>
                    <a:pt x="2442" y="1621"/>
                    <a:pt x="2358" y="978"/>
                  </a:cubicBezTo>
                  <a:cubicBezTo>
                    <a:pt x="2272" y="425"/>
                    <a:pt x="1800" y="1"/>
                    <a:pt x="12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776;p60">
              <a:extLst>
                <a:ext uri="{FF2B5EF4-FFF2-40B4-BE49-F238E27FC236}">
                  <a16:creationId xmlns:a16="http://schemas.microsoft.com/office/drawing/2014/main" id="{FE936621-3366-3604-6105-A990517DA29F}"/>
                </a:ext>
              </a:extLst>
            </p:cNvPr>
            <p:cNvSpPr/>
            <p:nvPr/>
          </p:nvSpPr>
          <p:spPr>
            <a:xfrm>
              <a:off x="1759375" y="1695671"/>
              <a:ext cx="99613" cy="158707"/>
            </a:xfrm>
            <a:custGeom>
              <a:avLst/>
              <a:gdLst/>
              <a:ahLst/>
              <a:cxnLst/>
              <a:rect l="l" t="t" r="r" b="b"/>
              <a:pathLst>
                <a:path w="3132" h="4990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394"/>
                  </a:lnTo>
                  <a:cubicBezTo>
                    <a:pt x="0" y="4728"/>
                    <a:pt x="274" y="4990"/>
                    <a:pt x="596" y="4990"/>
                  </a:cubicBezTo>
                  <a:lnTo>
                    <a:pt x="2965" y="4990"/>
                  </a:lnTo>
                  <a:cubicBezTo>
                    <a:pt x="3048" y="4990"/>
                    <a:pt x="3120" y="4918"/>
                    <a:pt x="3120" y="4823"/>
                  </a:cubicBezTo>
                  <a:cubicBezTo>
                    <a:pt x="3132" y="4740"/>
                    <a:pt x="3048" y="4668"/>
                    <a:pt x="2965" y="4668"/>
                  </a:cubicBezTo>
                  <a:lnTo>
                    <a:pt x="596" y="4668"/>
                  </a:lnTo>
                  <a:cubicBezTo>
                    <a:pt x="453" y="4668"/>
                    <a:pt x="334" y="4549"/>
                    <a:pt x="334" y="4394"/>
                  </a:cubicBezTo>
                  <a:lnTo>
                    <a:pt x="334" y="1965"/>
                  </a:lnTo>
                  <a:lnTo>
                    <a:pt x="762" y="1965"/>
                  </a:lnTo>
                  <a:cubicBezTo>
                    <a:pt x="846" y="1965"/>
                    <a:pt x="929" y="1894"/>
                    <a:pt x="929" y="1799"/>
                  </a:cubicBezTo>
                  <a:cubicBezTo>
                    <a:pt x="929" y="1715"/>
                    <a:pt x="846" y="1644"/>
                    <a:pt x="762" y="1644"/>
                  </a:cubicBezTo>
                  <a:lnTo>
                    <a:pt x="334" y="1644"/>
                  </a:ln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9777;p60">
              <a:extLst>
                <a:ext uri="{FF2B5EF4-FFF2-40B4-BE49-F238E27FC236}">
                  <a16:creationId xmlns:a16="http://schemas.microsoft.com/office/drawing/2014/main" id="{0E0FB9EB-4D70-9192-0482-927E225DEC34}"/>
                </a:ext>
              </a:extLst>
            </p:cNvPr>
            <p:cNvSpPr/>
            <p:nvPr/>
          </p:nvSpPr>
          <p:spPr>
            <a:xfrm>
              <a:off x="1794965" y="1747195"/>
              <a:ext cx="38261" cy="10623"/>
            </a:xfrm>
            <a:custGeom>
              <a:avLst/>
              <a:gdLst/>
              <a:ahLst/>
              <a:cxnLst/>
              <a:rect l="l" t="t" r="r" b="b"/>
              <a:pathLst>
                <a:path w="1203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024" y="333"/>
                  </a:lnTo>
                  <a:cubicBezTo>
                    <a:pt x="1120" y="333"/>
                    <a:pt x="1191" y="262"/>
                    <a:pt x="1191" y="167"/>
                  </a:cubicBezTo>
                  <a:cubicBezTo>
                    <a:pt x="1203" y="83"/>
                    <a:pt x="1131" y="0"/>
                    <a:pt x="10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778;p60">
              <a:extLst>
                <a:ext uri="{FF2B5EF4-FFF2-40B4-BE49-F238E27FC236}">
                  <a16:creationId xmlns:a16="http://schemas.microsoft.com/office/drawing/2014/main" id="{6C5F77ED-C088-7BDF-0F99-F9A6FEE3ABE9}"/>
                </a:ext>
              </a:extLst>
            </p:cNvPr>
            <p:cNvSpPr/>
            <p:nvPr/>
          </p:nvSpPr>
          <p:spPr>
            <a:xfrm>
              <a:off x="1839269" y="1747195"/>
              <a:ext cx="37912" cy="10623"/>
            </a:xfrm>
            <a:custGeom>
              <a:avLst/>
              <a:gdLst/>
              <a:ahLst/>
              <a:cxnLst/>
              <a:rect l="l" t="t" r="r" b="b"/>
              <a:pathLst>
                <a:path w="1192" h="334" extrusionOk="0">
                  <a:moveTo>
                    <a:pt x="167" y="0"/>
                  </a:moveTo>
                  <a:cubicBezTo>
                    <a:pt x="84" y="0"/>
                    <a:pt x="0" y="83"/>
                    <a:pt x="0" y="167"/>
                  </a:cubicBezTo>
                  <a:cubicBezTo>
                    <a:pt x="0" y="262"/>
                    <a:pt x="84" y="333"/>
                    <a:pt x="167" y="333"/>
                  </a:cubicBezTo>
                  <a:lnTo>
                    <a:pt x="1036" y="333"/>
                  </a:lnTo>
                  <a:cubicBezTo>
                    <a:pt x="1120" y="333"/>
                    <a:pt x="1191" y="262"/>
                    <a:pt x="1191" y="167"/>
                  </a:cubicBezTo>
                  <a:cubicBezTo>
                    <a:pt x="1191" y="83"/>
                    <a:pt x="1120" y="0"/>
                    <a:pt x="10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7879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05E53B9-B93B-8366-2DBB-B2A112EB2A70}"/>
              </a:ext>
            </a:extLst>
          </p:cNvPr>
          <p:cNvSpPr/>
          <p:nvPr/>
        </p:nvSpPr>
        <p:spPr>
          <a:xfrm>
            <a:off x="1" y="872676"/>
            <a:ext cx="3794759" cy="607646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CE1DA-3FCD-4498-BCBB-3618ED9473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801" y="540249"/>
            <a:ext cx="10841037" cy="1260475"/>
          </a:xfrm>
        </p:spPr>
        <p:txBody>
          <a:bodyPr>
            <a:normAutofit/>
          </a:bodyPr>
          <a:lstStyle/>
          <a:p>
            <a:r>
              <a:rPr lang="en-US" sz="3000" dirty="0"/>
              <a:t>Model training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0D152E-98CB-E796-1DB8-3E11161D941D}"/>
              </a:ext>
            </a:extLst>
          </p:cNvPr>
          <p:cNvSpPr txBox="1">
            <a:spLocks/>
          </p:cNvSpPr>
          <p:nvPr/>
        </p:nvSpPr>
        <p:spPr bwMode="white">
          <a:xfrm>
            <a:off x="383798" y="1552690"/>
            <a:ext cx="4703767" cy="266911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Steps -&gt;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Data splitting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Vectorization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Training the models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Testing the models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743AC-75BC-C935-0448-17B426BC5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081" y="1480322"/>
            <a:ext cx="2486025" cy="3476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79601-F64C-965D-3FF2-682A761A5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483" y="2379911"/>
            <a:ext cx="4416422" cy="389566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90F9DC3-B1A3-C8A8-7235-7DDE47A8B559}"/>
              </a:ext>
            </a:extLst>
          </p:cNvPr>
          <p:cNvSpPr txBox="1">
            <a:spLocks/>
          </p:cNvSpPr>
          <p:nvPr/>
        </p:nvSpPr>
        <p:spPr bwMode="white">
          <a:xfrm>
            <a:off x="4700826" y="6336775"/>
            <a:ext cx="2409736" cy="4336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Accuracy Comparison</a:t>
            </a:r>
          </a:p>
        </p:txBody>
      </p:sp>
      <p:grpSp>
        <p:nvGrpSpPr>
          <p:cNvPr id="11" name="Google Shape;7476;p56">
            <a:extLst>
              <a:ext uri="{FF2B5EF4-FFF2-40B4-BE49-F238E27FC236}">
                <a16:creationId xmlns:a16="http://schemas.microsoft.com/office/drawing/2014/main" id="{3427635A-3106-F91F-C77F-8AF56E42ECE2}"/>
              </a:ext>
            </a:extLst>
          </p:cNvPr>
          <p:cNvGrpSpPr/>
          <p:nvPr/>
        </p:nvGrpSpPr>
        <p:grpSpPr>
          <a:xfrm>
            <a:off x="3973413" y="824894"/>
            <a:ext cx="727413" cy="703209"/>
            <a:chOff x="2497275" y="2744159"/>
            <a:chExt cx="370930" cy="370549"/>
          </a:xfrm>
          <a:solidFill>
            <a:schemeClr val="tx1"/>
          </a:solidFill>
        </p:grpSpPr>
        <p:sp>
          <p:nvSpPr>
            <p:cNvPr id="14" name="Google Shape;7477;p56">
              <a:extLst>
                <a:ext uri="{FF2B5EF4-FFF2-40B4-BE49-F238E27FC236}">
                  <a16:creationId xmlns:a16="http://schemas.microsoft.com/office/drawing/2014/main" id="{7C38EBDC-0B0B-CA62-FD2B-13875B4AFD3F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78;p56">
              <a:extLst>
                <a:ext uri="{FF2B5EF4-FFF2-40B4-BE49-F238E27FC236}">
                  <a16:creationId xmlns:a16="http://schemas.microsoft.com/office/drawing/2014/main" id="{9BDDBA31-A1D6-E0F0-B158-EB60AFEA66E6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79;p56">
              <a:extLst>
                <a:ext uri="{FF2B5EF4-FFF2-40B4-BE49-F238E27FC236}">
                  <a16:creationId xmlns:a16="http://schemas.microsoft.com/office/drawing/2014/main" id="{6285D9C7-CD68-3276-591A-AF676F13B375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80;p56">
              <a:extLst>
                <a:ext uri="{FF2B5EF4-FFF2-40B4-BE49-F238E27FC236}">
                  <a16:creationId xmlns:a16="http://schemas.microsoft.com/office/drawing/2014/main" id="{8088347F-708B-E3E4-3E40-86D04A0AA2CA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481;p56">
              <a:extLst>
                <a:ext uri="{FF2B5EF4-FFF2-40B4-BE49-F238E27FC236}">
                  <a16:creationId xmlns:a16="http://schemas.microsoft.com/office/drawing/2014/main" id="{CF846CE2-7339-61BE-7456-4DD906652E91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482;p56">
              <a:extLst>
                <a:ext uri="{FF2B5EF4-FFF2-40B4-BE49-F238E27FC236}">
                  <a16:creationId xmlns:a16="http://schemas.microsoft.com/office/drawing/2014/main" id="{A8C3A1A5-1441-2D5F-8C03-AE1B4BDF35C2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6812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05E53B9-B93B-8366-2DBB-B2A112EB2A70}"/>
              </a:ext>
            </a:extLst>
          </p:cNvPr>
          <p:cNvSpPr/>
          <p:nvPr/>
        </p:nvSpPr>
        <p:spPr>
          <a:xfrm>
            <a:off x="-1" y="872676"/>
            <a:ext cx="8647889" cy="607646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CE1DA-3FCD-4498-BCBB-3618ED9473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801" y="540249"/>
            <a:ext cx="10841037" cy="1260475"/>
          </a:xfrm>
        </p:spPr>
        <p:txBody>
          <a:bodyPr>
            <a:normAutofit/>
          </a:bodyPr>
          <a:lstStyle/>
          <a:p>
            <a:r>
              <a:rPr lang="en-US" sz="3000" dirty="0"/>
              <a:t>Data prediction &amp; Corporate reputation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0D152E-98CB-E796-1DB8-3E11161D941D}"/>
              </a:ext>
            </a:extLst>
          </p:cNvPr>
          <p:cNvSpPr txBox="1">
            <a:spLocks/>
          </p:cNvSpPr>
          <p:nvPr/>
        </p:nvSpPr>
        <p:spPr bwMode="white">
          <a:xfrm>
            <a:off x="267067" y="1521246"/>
            <a:ext cx="4625946" cy="22227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Steps -&gt;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Data cleaning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Vectorization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Prediction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Calculating Corporate Reputation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D0D14-78B9-224E-1F49-4174F012D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585" y="4938653"/>
            <a:ext cx="6481061" cy="85903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3642DD-8064-2735-5076-7648299DD755}"/>
              </a:ext>
            </a:extLst>
          </p:cNvPr>
          <p:cNvSpPr txBox="1">
            <a:spLocks/>
          </p:cNvSpPr>
          <p:nvPr/>
        </p:nvSpPr>
        <p:spPr bwMode="white">
          <a:xfrm>
            <a:off x="4237357" y="5887408"/>
            <a:ext cx="3127515" cy="4336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Net Brand Reputation Formula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4B9D16-8E01-B060-585E-55F40D13D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865" y="1984948"/>
            <a:ext cx="2619375" cy="1876425"/>
          </a:xfrm>
          <a:prstGeom prst="rect">
            <a:avLst/>
          </a:prstGeom>
        </p:spPr>
      </p:pic>
      <p:grpSp>
        <p:nvGrpSpPr>
          <p:cNvPr id="10" name="Google Shape;8909;p58">
            <a:extLst>
              <a:ext uri="{FF2B5EF4-FFF2-40B4-BE49-F238E27FC236}">
                <a16:creationId xmlns:a16="http://schemas.microsoft.com/office/drawing/2014/main" id="{9E0786C5-F463-025F-95A7-BF15DB418908}"/>
              </a:ext>
            </a:extLst>
          </p:cNvPr>
          <p:cNvGrpSpPr/>
          <p:nvPr/>
        </p:nvGrpSpPr>
        <p:grpSpPr>
          <a:xfrm>
            <a:off x="8744869" y="872889"/>
            <a:ext cx="894996" cy="685800"/>
            <a:chOff x="2611458" y="3816374"/>
            <a:chExt cx="426329" cy="332375"/>
          </a:xfrm>
          <a:solidFill>
            <a:schemeClr val="tx1"/>
          </a:solidFill>
        </p:grpSpPr>
        <p:sp>
          <p:nvSpPr>
            <p:cNvPr id="11" name="Google Shape;8910;p58">
              <a:extLst>
                <a:ext uri="{FF2B5EF4-FFF2-40B4-BE49-F238E27FC236}">
                  <a16:creationId xmlns:a16="http://schemas.microsoft.com/office/drawing/2014/main" id="{57CE0526-B95D-B6B3-64F8-E6B7E77821C4}"/>
                </a:ext>
              </a:extLst>
            </p:cNvPr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11;p58">
              <a:extLst>
                <a:ext uri="{FF2B5EF4-FFF2-40B4-BE49-F238E27FC236}">
                  <a16:creationId xmlns:a16="http://schemas.microsoft.com/office/drawing/2014/main" id="{86057698-5FEE-4F65-086D-7D68BFC5F437}"/>
                </a:ext>
              </a:extLst>
            </p:cNvPr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12;p58">
              <a:extLst>
                <a:ext uri="{FF2B5EF4-FFF2-40B4-BE49-F238E27FC236}">
                  <a16:creationId xmlns:a16="http://schemas.microsoft.com/office/drawing/2014/main" id="{19657D00-ACBD-6E0C-42D7-42AD22991D41}"/>
                </a:ext>
              </a:extLst>
            </p:cNvPr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13;p58">
              <a:extLst>
                <a:ext uri="{FF2B5EF4-FFF2-40B4-BE49-F238E27FC236}">
                  <a16:creationId xmlns:a16="http://schemas.microsoft.com/office/drawing/2014/main" id="{40D7B12C-D389-5354-4886-84900BE46E7D}"/>
                </a:ext>
              </a:extLst>
            </p:cNvPr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914;p58">
              <a:extLst>
                <a:ext uri="{FF2B5EF4-FFF2-40B4-BE49-F238E27FC236}">
                  <a16:creationId xmlns:a16="http://schemas.microsoft.com/office/drawing/2014/main" id="{377BF1FF-3DAE-AEFD-3DC6-F0A75230082C}"/>
                </a:ext>
              </a:extLst>
            </p:cNvPr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915;p58">
              <a:extLst>
                <a:ext uri="{FF2B5EF4-FFF2-40B4-BE49-F238E27FC236}">
                  <a16:creationId xmlns:a16="http://schemas.microsoft.com/office/drawing/2014/main" id="{22E4D075-E879-8195-3FDF-825634641C56}"/>
                </a:ext>
              </a:extLst>
            </p:cNvPr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916;p58">
              <a:extLst>
                <a:ext uri="{FF2B5EF4-FFF2-40B4-BE49-F238E27FC236}">
                  <a16:creationId xmlns:a16="http://schemas.microsoft.com/office/drawing/2014/main" id="{B906CD66-1ABF-A1FF-8EB3-A3EE0C25C082}"/>
                </a:ext>
              </a:extLst>
            </p:cNvPr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917;p58">
              <a:extLst>
                <a:ext uri="{FF2B5EF4-FFF2-40B4-BE49-F238E27FC236}">
                  <a16:creationId xmlns:a16="http://schemas.microsoft.com/office/drawing/2014/main" id="{497FC51B-4132-343B-BB57-1AFF042E9F93}"/>
                </a:ext>
              </a:extLst>
            </p:cNvPr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918;p58">
              <a:extLst>
                <a:ext uri="{FF2B5EF4-FFF2-40B4-BE49-F238E27FC236}">
                  <a16:creationId xmlns:a16="http://schemas.microsoft.com/office/drawing/2014/main" id="{B7F8B4CA-974C-D0AE-D7A0-93A235C32ABF}"/>
                </a:ext>
              </a:extLst>
            </p:cNvPr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919;p58">
              <a:extLst>
                <a:ext uri="{FF2B5EF4-FFF2-40B4-BE49-F238E27FC236}">
                  <a16:creationId xmlns:a16="http://schemas.microsoft.com/office/drawing/2014/main" id="{9AFA4F4A-181D-BB24-A524-438007420E34}"/>
                </a:ext>
              </a:extLst>
            </p:cNvPr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9764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05E53B9-B93B-8366-2DBB-B2A112EB2A70}"/>
              </a:ext>
            </a:extLst>
          </p:cNvPr>
          <p:cNvSpPr/>
          <p:nvPr/>
        </p:nvSpPr>
        <p:spPr>
          <a:xfrm>
            <a:off x="1" y="872676"/>
            <a:ext cx="2159539" cy="607646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CE1DA-3FCD-4498-BCBB-3618ED9473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801" y="540249"/>
            <a:ext cx="3108959" cy="1260475"/>
          </a:xfrm>
        </p:spPr>
        <p:txBody>
          <a:bodyPr>
            <a:normAutofit/>
          </a:bodyPr>
          <a:lstStyle/>
          <a:p>
            <a:r>
              <a:rPr lang="en-US" sz="3000" dirty="0"/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B2A63-059B-2920-BAE4-209C0ECAD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31" y="1812749"/>
            <a:ext cx="4145595" cy="4104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81380F-3478-24E0-435B-2C380F4FF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39" y="321011"/>
            <a:ext cx="7263867" cy="33560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A740A3-55CB-7F42-24DE-1E04B603BED9}"/>
              </a:ext>
            </a:extLst>
          </p:cNvPr>
          <p:cNvSpPr txBox="1">
            <a:spLocks/>
          </p:cNvSpPr>
          <p:nvPr/>
        </p:nvSpPr>
        <p:spPr bwMode="white">
          <a:xfrm>
            <a:off x="553474" y="5916767"/>
            <a:ext cx="3348324" cy="4336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Net Brand Reputation Comparison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71A9D8-5998-A512-E6AB-D33E81A6EBD9}"/>
              </a:ext>
            </a:extLst>
          </p:cNvPr>
          <p:cNvSpPr txBox="1">
            <a:spLocks/>
          </p:cNvSpPr>
          <p:nvPr/>
        </p:nvSpPr>
        <p:spPr bwMode="white">
          <a:xfrm>
            <a:off x="7235156" y="3677052"/>
            <a:ext cx="2243431" cy="4336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Count plots of tweets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1F83E4-86E0-3EC2-F98A-1272D5684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39" y="4256248"/>
            <a:ext cx="7279570" cy="200836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EA3AFED-AE68-1166-E70E-54D2B92B79AF}"/>
              </a:ext>
            </a:extLst>
          </p:cNvPr>
          <p:cNvSpPr txBox="1">
            <a:spLocks/>
          </p:cNvSpPr>
          <p:nvPr/>
        </p:nvSpPr>
        <p:spPr bwMode="white">
          <a:xfrm>
            <a:off x="7075607" y="6293401"/>
            <a:ext cx="2410833" cy="4336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Pie chart of sentiments</a:t>
            </a:r>
          </a:p>
        </p:txBody>
      </p:sp>
      <p:grpSp>
        <p:nvGrpSpPr>
          <p:cNvPr id="26" name="Google Shape;8507;p58">
            <a:extLst>
              <a:ext uri="{FF2B5EF4-FFF2-40B4-BE49-F238E27FC236}">
                <a16:creationId xmlns:a16="http://schemas.microsoft.com/office/drawing/2014/main" id="{05B5CC7A-65D6-6617-FA67-D5830EEA90A3}"/>
              </a:ext>
            </a:extLst>
          </p:cNvPr>
          <p:cNvGrpSpPr/>
          <p:nvPr/>
        </p:nvGrpSpPr>
        <p:grpSpPr>
          <a:xfrm>
            <a:off x="2265987" y="866273"/>
            <a:ext cx="579353" cy="590107"/>
            <a:chOff x="3539102" y="2427549"/>
            <a:chExt cx="355099" cy="355481"/>
          </a:xfrm>
          <a:solidFill>
            <a:schemeClr val="tx1"/>
          </a:solidFill>
        </p:grpSpPr>
        <p:sp>
          <p:nvSpPr>
            <p:cNvPr id="27" name="Google Shape;8508;p58">
              <a:extLst>
                <a:ext uri="{FF2B5EF4-FFF2-40B4-BE49-F238E27FC236}">
                  <a16:creationId xmlns:a16="http://schemas.microsoft.com/office/drawing/2014/main" id="{4959F09D-57F6-EF00-DC5F-8BB222D39C0A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509;p58">
              <a:extLst>
                <a:ext uri="{FF2B5EF4-FFF2-40B4-BE49-F238E27FC236}">
                  <a16:creationId xmlns:a16="http://schemas.microsoft.com/office/drawing/2014/main" id="{B0918FF5-48F2-2FAD-BB01-DD54E8FA3000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6812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05E53B9-B93B-8366-2DBB-B2A112EB2A70}"/>
              </a:ext>
            </a:extLst>
          </p:cNvPr>
          <p:cNvSpPr/>
          <p:nvPr/>
        </p:nvSpPr>
        <p:spPr>
          <a:xfrm>
            <a:off x="1" y="872676"/>
            <a:ext cx="3338817" cy="607646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CE1DA-3FCD-4498-BCBB-3618ED9473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801" y="540249"/>
            <a:ext cx="10841037" cy="1260475"/>
          </a:xfrm>
        </p:spPr>
        <p:txBody>
          <a:bodyPr>
            <a:normAutofit/>
          </a:bodyPr>
          <a:lstStyle/>
          <a:p>
            <a:r>
              <a:rPr lang="en-US" sz="3000" dirty="0"/>
              <a:t>Future work</a:t>
            </a:r>
          </a:p>
        </p:txBody>
      </p:sp>
      <p:pic>
        <p:nvPicPr>
          <p:cNvPr id="3" name="Picture 2" descr="magnifying glass icon">
            <a:extLst>
              <a:ext uri="{FF2B5EF4-FFF2-40B4-BE49-F238E27FC236}">
                <a16:creationId xmlns:a16="http://schemas.microsoft.com/office/drawing/2014/main" id="{FFD0DBE8-5B14-3B06-0C6C-A5BC0FE86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672" y="827587"/>
            <a:ext cx="685800" cy="6858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0D152E-98CB-E796-1DB8-3E11161D941D}"/>
              </a:ext>
            </a:extLst>
          </p:cNvPr>
          <p:cNvSpPr txBox="1">
            <a:spLocks/>
          </p:cNvSpPr>
          <p:nvPr/>
        </p:nvSpPr>
        <p:spPr bwMode="white">
          <a:xfrm>
            <a:off x="403699" y="1743980"/>
            <a:ext cx="9120929" cy="20648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Sentiment from images and gifs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Sarcasm and irony detection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More effective ways to clean the informal and grammatical errors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3A5880-41E7-2A5A-098F-DB0421328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34" y="3635339"/>
            <a:ext cx="3383513" cy="247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02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F2871E9-6381-A845-A0AD-B543604A1504}"/>
              </a:ext>
            </a:extLst>
          </p:cNvPr>
          <p:cNvSpPr/>
          <p:nvPr/>
        </p:nvSpPr>
        <p:spPr>
          <a:xfrm>
            <a:off x="1" y="872676"/>
            <a:ext cx="3196205" cy="607646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8A47E-9D4A-4D70-B23A-B0AC3757292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5916" y="1595336"/>
            <a:ext cx="11877472" cy="2637752"/>
          </a:xfrm>
        </p:spPr>
        <p:txBody>
          <a:bodyPr>
            <a:normAutofit/>
          </a:bodyPr>
          <a:lstStyle/>
          <a:p>
            <a:r>
              <a:rPr lang="en-US" dirty="0"/>
              <a:t>Sentiment analysis on social media platforms like Twitter is done to follow how companies and products are perceived in consumer evaluations and assist a business in understanding its reputation in the market. </a:t>
            </a:r>
          </a:p>
          <a:p>
            <a:r>
              <a:rPr lang="en-US" dirty="0"/>
              <a:t>In this work, we found Support Vector Machine performs the best among all machine learning models for sentiment analysis of social media data.</a:t>
            </a:r>
          </a:p>
          <a:p>
            <a:r>
              <a:rPr lang="en-US" dirty="0"/>
              <a:t>We also found that layoff has given a negative impact on corporate reputation of the company as expected. Though the margin was not to large.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4AEBBBB-CCEA-58E9-BC45-4077549E7E7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8230" y="535687"/>
            <a:ext cx="10841037" cy="1258887"/>
          </a:xfrm>
        </p:spPr>
        <p:txBody>
          <a:bodyPr>
            <a:normAutofit/>
          </a:bodyPr>
          <a:lstStyle/>
          <a:p>
            <a:r>
              <a:rPr lang="en-US" sz="3000" dirty="0"/>
              <a:t>Conclusion</a:t>
            </a:r>
          </a:p>
        </p:txBody>
      </p:sp>
      <p:pic>
        <p:nvPicPr>
          <p:cNvPr id="10" name="Picture 9" descr="gavel icon ">
            <a:extLst>
              <a:ext uri="{FF2B5EF4-FFF2-40B4-BE49-F238E27FC236}">
                <a16:creationId xmlns:a16="http://schemas.microsoft.com/office/drawing/2014/main" id="{244CA49E-0476-B644-5EF6-FB8BA301C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910" y="569922"/>
            <a:ext cx="1171575" cy="1171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9CF5E9-94E1-FB22-4FE7-999BCD07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383" y="3961871"/>
            <a:ext cx="2360442" cy="236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0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F2871E9-6381-A845-A0AD-B543604A1504}"/>
              </a:ext>
            </a:extLst>
          </p:cNvPr>
          <p:cNvSpPr/>
          <p:nvPr/>
        </p:nvSpPr>
        <p:spPr>
          <a:xfrm>
            <a:off x="1" y="872676"/>
            <a:ext cx="3129093" cy="607646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8A47E-9D4A-4D70-B23A-B0AC3757292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6228" y="1652631"/>
            <a:ext cx="11518084" cy="5041783"/>
          </a:xfrm>
        </p:spPr>
        <p:txBody>
          <a:bodyPr>
            <a:normAutofit lnSpcReduction="10000"/>
          </a:bodyPr>
          <a:lstStyle/>
          <a:p>
            <a:r>
              <a:rPr lang="en-IN" b="1" dirty="0"/>
              <a:t>R. Kumar, G. Kaur, A. </a:t>
            </a:r>
            <a:r>
              <a:rPr lang="en-IN" b="1" dirty="0" err="1"/>
              <a:t>Vasisht</a:t>
            </a:r>
            <a:r>
              <a:rPr lang="en-IN" b="1" dirty="0"/>
              <a:t>, </a:t>
            </a:r>
            <a:r>
              <a:rPr lang="en-IN" b="1" dirty="0" err="1"/>
              <a:t>Harshul</a:t>
            </a:r>
            <a:r>
              <a:rPr lang="en-IN" b="1" dirty="0"/>
              <a:t>, </a:t>
            </a:r>
            <a:r>
              <a:rPr lang="en-IN" b="1" dirty="0" err="1"/>
              <a:t>Sujal</a:t>
            </a:r>
            <a:r>
              <a:rPr lang="en-IN" b="1" dirty="0"/>
              <a:t>, “Survey on measuring effects of layoffs on corporate reputation using sentiment analysis”,  [accepted and presented in 7</a:t>
            </a:r>
            <a:r>
              <a:rPr lang="en-IN" b="1" baseline="30000" dirty="0"/>
              <a:t>th</a:t>
            </a:r>
            <a:r>
              <a:rPr lang="en-IN" b="1" dirty="0"/>
              <a:t> INTERNATIONAL JOINT CONFERENCE ON COMPUTING SCIENCES (ICCS- 2023)]</a:t>
            </a:r>
          </a:p>
          <a:p>
            <a:r>
              <a:rPr lang="en-IN" dirty="0"/>
              <a:t>N. </a:t>
            </a:r>
            <a:r>
              <a:rPr lang="en-IN" dirty="0" err="1"/>
              <a:t>Nandal</a:t>
            </a:r>
            <a:r>
              <a:rPr lang="en-IN" dirty="0"/>
              <a:t>, R. </a:t>
            </a:r>
            <a:r>
              <a:rPr lang="en-IN" dirty="0" err="1"/>
              <a:t>Tanwar</a:t>
            </a:r>
            <a:r>
              <a:rPr lang="en-IN" dirty="0"/>
              <a:t>, and J. </a:t>
            </a:r>
            <a:r>
              <a:rPr lang="en-IN" dirty="0" err="1"/>
              <a:t>Pruti</a:t>
            </a:r>
            <a:r>
              <a:rPr lang="en-IN" dirty="0"/>
              <a:t>, “Machine learning-based aspect level sentiment analysis for Amazon products”. Spat. Inf. Res. 28, (2020), pp. 601–607. </a:t>
            </a:r>
          </a:p>
          <a:p>
            <a:r>
              <a:rPr lang="en-IN" dirty="0"/>
              <a:t>N. M. Ali, M. M. A. Hamid, and A. </a:t>
            </a:r>
            <a:r>
              <a:rPr lang="en-IN" dirty="0" err="1"/>
              <a:t>Youssif</a:t>
            </a:r>
            <a:r>
              <a:rPr lang="en-IN" dirty="0"/>
              <a:t>, “Sentiment analysis for movie reviews dataset using deep learning models”. International Journal of Data Mining &amp; Knowledge Management Process (2019). Vol.9, No.2/3. </a:t>
            </a:r>
          </a:p>
          <a:p>
            <a:r>
              <a:rPr lang="en-IN" dirty="0"/>
              <a:t>A. </a:t>
            </a:r>
            <a:r>
              <a:rPr lang="en-IN" dirty="0" err="1"/>
              <a:t>Mudinas</a:t>
            </a:r>
            <a:r>
              <a:rPr lang="en-IN" dirty="0"/>
              <a:t>, D. Zhang, and M. </a:t>
            </a:r>
            <a:r>
              <a:rPr lang="en-IN" dirty="0" err="1"/>
              <a:t>Levene</a:t>
            </a:r>
            <a:r>
              <a:rPr lang="en-IN" dirty="0"/>
              <a:t>, “Market Trend Prediction using Sentiment Analysis: Lessons Learned and Paths Forward”. arXiv:1903.05440 [cs.CL], (2019). </a:t>
            </a:r>
          </a:p>
          <a:p>
            <a:r>
              <a:rPr lang="en-IN" dirty="0"/>
              <a:t>I. </a:t>
            </a:r>
            <a:r>
              <a:rPr lang="en-IN" dirty="0" err="1"/>
              <a:t>Syllaidopoulus</a:t>
            </a:r>
            <a:r>
              <a:rPr lang="en-IN" dirty="0"/>
              <a:t>, A. </a:t>
            </a:r>
            <a:r>
              <a:rPr lang="en-IN" dirty="0" err="1"/>
              <a:t>Skraparlis</a:t>
            </a:r>
            <a:r>
              <a:rPr lang="en-IN" dirty="0"/>
              <a:t>, and K. </a:t>
            </a:r>
            <a:r>
              <a:rPr lang="en-IN" dirty="0" err="1"/>
              <a:t>Ntalianis</a:t>
            </a:r>
            <a:r>
              <a:rPr lang="en-IN" dirty="0"/>
              <a:t>, “Evaluating Corporate Online Reputation through Sentiment Analysis of News Articles: Threats, Maliciousness and Real Opinions”. International Journal of Cultural Heritage (2022), Vol 7, p.p. 8 -22. </a:t>
            </a:r>
          </a:p>
          <a:p>
            <a:r>
              <a:rPr lang="en-IN" b="1" dirty="0"/>
              <a:t>S. K. Sharma, M. </a:t>
            </a:r>
            <a:r>
              <a:rPr lang="en-IN" b="1" dirty="0" err="1"/>
              <a:t>Daga</a:t>
            </a:r>
            <a:r>
              <a:rPr lang="en-IN" b="1" dirty="0"/>
              <a:t>, and B. Gemini, “Twitter sentiment analysis for brand reputation of smart phone companies in India,” in Proceedings of ICETIT (2019), pp. 841–852. </a:t>
            </a:r>
          </a:p>
          <a:p>
            <a:r>
              <a:rPr lang="en-IN" dirty="0"/>
              <a:t>P. Chauhan, N. Sharma, and G. Sikka, “The emergence of social media data and sentiment analysis in election prediction”. J Ambient </a:t>
            </a:r>
            <a:r>
              <a:rPr lang="en-IN" dirty="0" err="1"/>
              <a:t>Intell</a:t>
            </a:r>
            <a:r>
              <a:rPr lang="en-IN" dirty="0"/>
              <a:t> Human </a:t>
            </a:r>
            <a:r>
              <a:rPr lang="en-IN" dirty="0" err="1"/>
              <a:t>Comput</a:t>
            </a:r>
            <a:r>
              <a:rPr lang="en-IN" dirty="0"/>
              <a:t> 12, (2022), pp. 2601–2627.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4AEBBBB-CCEA-58E9-BC45-4077549E7E7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8230" y="535687"/>
            <a:ext cx="10841037" cy="1258887"/>
          </a:xfrm>
        </p:spPr>
        <p:txBody>
          <a:bodyPr>
            <a:normAutofit/>
          </a:bodyPr>
          <a:lstStyle/>
          <a:p>
            <a:r>
              <a:rPr lang="en-US" sz="3000" dirty="0"/>
              <a:t>References</a:t>
            </a:r>
          </a:p>
        </p:txBody>
      </p:sp>
      <p:grpSp>
        <p:nvGrpSpPr>
          <p:cNvPr id="6" name="Google Shape;7448;p56">
            <a:extLst>
              <a:ext uri="{FF2B5EF4-FFF2-40B4-BE49-F238E27FC236}">
                <a16:creationId xmlns:a16="http://schemas.microsoft.com/office/drawing/2014/main" id="{5899610B-056B-D794-FE25-2CC0CFC7D6CA}"/>
              </a:ext>
            </a:extLst>
          </p:cNvPr>
          <p:cNvGrpSpPr/>
          <p:nvPr/>
        </p:nvGrpSpPr>
        <p:grpSpPr>
          <a:xfrm>
            <a:off x="3220402" y="872676"/>
            <a:ext cx="565782" cy="637110"/>
            <a:chOff x="7441465" y="2302860"/>
            <a:chExt cx="342192" cy="327140"/>
          </a:xfrm>
          <a:solidFill>
            <a:schemeClr val="tx1"/>
          </a:solidFill>
        </p:grpSpPr>
        <p:sp>
          <p:nvSpPr>
            <p:cNvPr id="7" name="Google Shape;7449;p56">
              <a:extLst>
                <a:ext uri="{FF2B5EF4-FFF2-40B4-BE49-F238E27FC236}">
                  <a16:creationId xmlns:a16="http://schemas.microsoft.com/office/drawing/2014/main" id="{7E324683-149F-9F66-08B5-7A1B3E50C498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450;p56">
              <a:extLst>
                <a:ext uri="{FF2B5EF4-FFF2-40B4-BE49-F238E27FC236}">
                  <a16:creationId xmlns:a16="http://schemas.microsoft.com/office/drawing/2014/main" id="{C4A83ED0-C2AB-1CE4-F6A6-D8906FAAB844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8643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5181253-7FCB-73A7-8B0F-719541ED968D}"/>
              </a:ext>
            </a:extLst>
          </p:cNvPr>
          <p:cNvSpPr/>
          <p:nvPr/>
        </p:nvSpPr>
        <p:spPr>
          <a:xfrm>
            <a:off x="1" y="493513"/>
            <a:ext cx="3814236" cy="646795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D877F4-67E0-3869-3EE1-17812019C7EB}"/>
              </a:ext>
            </a:extLst>
          </p:cNvPr>
          <p:cNvSpPr txBox="1">
            <a:spLocks/>
          </p:cNvSpPr>
          <p:nvPr/>
        </p:nvSpPr>
        <p:spPr>
          <a:xfrm>
            <a:off x="1391350" y="515290"/>
            <a:ext cx="3814235" cy="70111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Contents</a:t>
            </a:r>
          </a:p>
        </p:txBody>
      </p:sp>
      <p:sp>
        <p:nvSpPr>
          <p:cNvPr id="12" name="Google Shape;430;p28">
            <a:extLst>
              <a:ext uri="{FF2B5EF4-FFF2-40B4-BE49-F238E27FC236}">
                <a16:creationId xmlns:a16="http://schemas.microsoft.com/office/drawing/2014/main" id="{B6CB292A-C085-CD9C-9630-3F3DB26E1EE2}"/>
              </a:ext>
            </a:extLst>
          </p:cNvPr>
          <p:cNvSpPr/>
          <p:nvPr/>
        </p:nvSpPr>
        <p:spPr>
          <a:xfrm>
            <a:off x="8392026" y="1752569"/>
            <a:ext cx="814208" cy="770350"/>
          </a:xfrm>
          <a:prstGeom prst="roundRect">
            <a:avLst>
              <a:gd name="adj" fmla="val 431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31;p28">
            <a:extLst>
              <a:ext uri="{FF2B5EF4-FFF2-40B4-BE49-F238E27FC236}">
                <a16:creationId xmlns:a16="http://schemas.microsoft.com/office/drawing/2014/main" id="{D338C165-A7C2-4DE1-58C3-CE6B36CC0865}"/>
              </a:ext>
            </a:extLst>
          </p:cNvPr>
          <p:cNvSpPr txBox="1">
            <a:spLocks/>
          </p:cNvSpPr>
          <p:nvPr/>
        </p:nvSpPr>
        <p:spPr>
          <a:xfrm>
            <a:off x="8480226" y="2522919"/>
            <a:ext cx="3433591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IN" sz="3200" dirty="0"/>
              <a:t>03 </a:t>
            </a:r>
          </a:p>
          <a:p>
            <a:pPr>
              <a:spcBef>
                <a:spcPts val="0"/>
              </a:spcBef>
            </a:pPr>
            <a:r>
              <a:rPr lang="en-IN" sz="3200" dirty="0"/>
              <a:t>Steps Proposed</a:t>
            </a:r>
          </a:p>
        </p:txBody>
      </p:sp>
      <p:sp>
        <p:nvSpPr>
          <p:cNvPr id="14" name="Google Shape;432;p28">
            <a:extLst>
              <a:ext uri="{FF2B5EF4-FFF2-40B4-BE49-F238E27FC236}">
                <a16:creationId xmlns:a16="http://schemas.microsoft.com/office/drawing/2014/main" id="{CEB3D363-6283-8F77-4855-4A1D5E01AFC4}"/>
              </a:ext>
            </a:extLst>
          </p:cNvPr>
          <p:cNvSpPr txBox="1">
            <a:spLocks/>
          </p:cNvSpPr>
          <p:nvPr/>
        </p:nvSpPr>
        <p:spPr>
          <a:xfrm>
            <a:off x="8480227" y="2767422"/>
            <a:ext cx="3470113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en-US" dirty="0"/>
              <a:t>Detailed steps for sentiment analysis and calculating corporate reputation</a:t>
            </a:r>
          </a:p>
        </p:txBody>
      </p:sp>
      <p:sp>
        <p:nvSpPr>
          <p:cNvPr id="15" name="Google Shape;430;p28">
            <a:extLst>
              <a:ext uri="{FF2B5EF4-FFF2-40B4-BE49-F238E27FC236}">
                <a16:creationId xmlns:a16="http://schemas.microsoft.com/office/drawing/2014/main" id="{E6030FC5-C248-9D7F-ED4A-55EB1FD1D027}"/>
              </a:ext>
            </a:extLst>
          </p:cNvPr>
          <p:cNvSpPr/>
          <p:nvPr/>
        </p:nvSpPr>
        <p:spPr>
          <a:xfrm>
            <a:off x="8379281" y="4395349"/>
            <a:ext cx="814208" cy="770350"/>
          </a:xfrm>
          <a:prstGeom prst="roundRect">
            <a:avLst>
              <a:gd name="adj" fmla="val 431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32;p28">
            <a:extLst>
              <a:ext uri="{FF2B5EF4-FFF2-40B4-BE49-F238E27FC236}">
                <a16:creationId xmlns:a16="http://schemas.microsoft.com/office/drawing/2014/main" id="{BFF9EA66-BFEA-0B5E-09CB-2912EDB50C73}"/>
              </a:ext>
            </a:extLst>
          </p:cNvPr>
          <p:cNvSpPr txBox="1">
            <a:spLocks/>
          </p:cNvSpPr>
          <p:nvPr/>
        </p:nvSpPr>
        <p:spPr>
          <a:xfrm>
            <a:off x="8459093" y="5800291"/>
            <a:ext cx="3579111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en-US" dirty="0"/>
              <a:t>Future scope of the work and conclusion</a:t>
            </a:r>
          </a:p>
        </p:txBody>
      </p:sp>
      <p:grpSp>
        <p:nvGrpSpPr>
          <p:cNvPr id="37" name="Google Shape;8313;p58">
            <a:extLst>
              <a:ext uri="{FF2B5EF4-FFF2-40B4-BE49-F238E27FC236}">
                <a16:creationId xmlns:a16="http://schemas.microsoft.com/office/drawing/2014/main" id="{71B1A316-92F0-EDEC-5B67-4BE3B2C37F85}"/>
              </a:ext>
            </a:extLst>
          </p:cNvPr>
          <p:cNvGrpSpPr/>
          <p:nvPr/>
        </p:nvGrpSpPr>
        <p:grpSpPr>
          <a:xfrm>
            <a:off x="3947364" y="369542"/>
            <a:ext cx="662730" cy="770766"/>
            <a:chOff x="5377363" y="1516169"/>
            <a:chExt cx="257357" cy="356627"/>
          </a:xfrm>
          <a:solidFill>
            <a:schemeClr val="tx1"/>
          </a:solidFill>
        </p:grpSpPr>
        <p:sp>
          <p:nvSpPr>
            <p:cNvPr id="38" name="Google Shape;8314;p58">
              <a:extLst>
                <a:ext uri="{FF2B5EF4-FFF2-40B4-BE49-F238E27FC236}">
                  <a16:creationId xmlns:a16="http://schemas.microsoft.com/office/drawing/2014/main" id="{5901D50C-080E-DE21-5404-150F980FD5F1}"/>
                </a:ext>
              </a:extLst>
            </p:cNvPr>
            <p:cNvSpPr/>
            <p:nvPr/>
          </p:nvSpPr>
          <p:spPr>
            <a:xfrm>
              <a:off x="5377363" y="1516169"/>
              <a:ext cx="257357" cy="356627"/>
            </a:xfrm>
            <a:custGeom>
              <a:avLst/>
              <a:gdLst/>
              <a:ahLst/>
              <a:cxnLst/>
              <a:rect l="l" t="t" r="r" b="b"/>
              <a:pathLst>
                <a:path w="8086" h="11205" extrusionOk="0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15;p58">
              <a:extLst>
                <a:ext uri="{FF2B5EF4-FFF2-40B4-BE49-F238E27FC236}">
                  <a16:creationId xmlns:a16="http://schemas.microsoft.com/office/drawing/2014/main" id="{F552FFD9-64BB-6FF5-2D19-D075219B2E07}"/>
                </a:ext>
              </a:extLst>
            </p:cNvPr>
            <p:cNvSpPr/>
            <p:nvPr/>
          </p:nvSpPr>
          <p:spPr>
            <a:xfrm>
              <a:off x="5501681" y="1538925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316;p58">
              <a:extLst>
                <a:ext uri="{FF2B5EF4-FFF2-40B4-BE49-F238E27FC236}">
                  <a16:creationId xmlns:a16="http://schemas.microsoft.com/office/drawing/2014/main" id="{8F3294EF-6D93-70FD-CDE3-AB05DF8CA056}"/>
                </a:ext>
              </a:extLst>
            </p:cNvPr>
            <p:cNvSpPr/>
            <p:nvPr/>
          </p:nvSpPr>
          <p:spPr>
            <a:xfrm>
              <a:off x="5401233" y="1560886"/>
              <a:ext cx="211112" cy="278554"/>
            </a:xfrm>
            <a:custGeom>
              <a:avLst/>
              <a:gdLst/>
              <a:ahLst/>
              <a:cxnLst/>
              <a:rect l="l" t="t" r="r" b="b"/>
              <a:pathLst>
                <a:path w="6633" h="8752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317;p58">
              <a:extLst>
                <a:ext uri="{FF2B5EF4-FFF2-40B4-BE49-F238E27FC236}">
                  <a16:creationId xmlns:a16="http://schemas.microsoft.com/office/drawing/2014/main" id="{D4572601-80A0-B691-2F9B-D70D46A6DD4F}"/>
                </a:ext>
              </a:extLst>
            </p:cNvPr>
            <p:cNvSpPr/>
            <p:nvPr/>
          </p:nvSpPr>
          <p:spPr>
            <a:xfrm>
              <a:off x="5434207" y="1672664"/>
              <a:ext cx="33387" cy="33387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318;p58">
              <a:extLst>
                <a:ext uri="{FF2B5EF4-FFF2-40B4-BE49-F238E27FC236}">
                  <a16:creationId xmlns:a16="http://schemas.microsoft.com/office/drawing/2014/main" id="{380CAD79-3051-EC15-85DC-542017BDF500}"/>
                </a:ext>
              </a:extLst>
            </p:cNvPr>
            <p:cNvSpPr/>
            <p:nvPr/>
          </p:nvSpPr>
          <p:spPr>
            <a:xfrm>
              <a:off x="5434207" y="172307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319;p58">
              <a:extLst>
                <a:ext uri="{FF2B5EF4-FFF2-40B4-BE49-F238E27FC236}">
                  <a16:creationId xmlns:a16="http://schemas.microsoft.com/office/drawing/2014/main" id="{C1366545-2F97-01D4-7179-A8D106C307E9}"/>
                </a:ext>
              </a:extLst>
            </p:cNvPr>
            <p:cNvSpPr/>
            <p:nvPr/>
          </p:nvSpPr>
          <p:spPr>
            <a:xfrm>
              <a:off x="5434207" y="1773112"/>
              <a:ext cx="33387" cy="33355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320;p58">
              <a:extLst>
                <a:ext uri="{FF2B5EF4-FFF2-40B4-BE49-F238E27FC236}">
                  <a16:creationId xmlns:a16="http://schemas.microsoft.com/office/drawing/2014/main" id="{FFAA4F80-EEEB-ABBD-70A6-1FBB82DB42F9}"/>
                </a:ext>
              </a:extLst>
            </p:cNvPr>
            <p:cNvSpPr/>
            <p:nvPr/>
          </p:nvSpPr>
          <p:spPr>
            <a:xfrm>
              <a:off x="5478924" y="1672664"/>
              <a:ext cx="60663" cy="10662"/>
            </a:xfrm>
            <a:custGeom>
              <a:avLst/>
              <a:gdLst/>
              <a:ahLst/>
              <a:cxnLst/>
              <a:rect l="l" t="t" r="r" b="b"/>
              <a:pathLst>
                <a:path w="1906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321;p58">
              <a:extLst>
                <a:ext uri="{FF2B5EF4-FFF2-40B4-BE49-F238E27FC236}">
                  <a16:creationId xmlns:a16="http://schemas.microsoft.com/office/drawing/2014/main" id="{7F633893-5C5D-DCA8-76C4-D06DC9548684}"/>
                </a:ext>
              </a:extLst>
            </p:cNvPr>
            <p:cNvSpPr/>
            <p:nvPr/>
          </p:nvSpPr>
          <p:spPr>
            <a:xfrm>
              <a:off x="5478924" y="1695039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322;p58">
              <a:extLst>
                <a:ext uri="{FF2B5EF4-FFF2-40B4-BE49-F238E27FC236}">
                  <a16:creationId xmlns:a16="http://schemas.microsoft.com/office/drawing/2014/main" id="{A101B425-FAE6-B9C2-E0AB-236AD8F6E699}"/>
                </a:ext>
              </a:extLst>
            </p:cNvPr>
            <p:cNvSpPr/>
            <p:nvPr/>
          </p:nvSpPr>
          <p:spPr>
            <a:xfrm>
              <a:off x="5478924" y="1723079"/>
              <a:ext cx="60663" cy="10248"/>
            </a:xfrm>
            <a:custGeom>
              <a:avLst/>
              <a:gdLst/>
              <a:ahLst/>
              <a:cxnLst/>
              <a:rect l="l" t="t" r="r" b="b"/>
              <a:pathLst>
                <a:path w="190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323;p58">
              <a:extLst>
                <a:ext uri="{FF2B5EF4-FFF2-40B4-BE49-F238E27FC236}">
                  <a16:creationId xmlns:a16="http://schemas.microsoft.com/office/drawing/2014/main" id="{331D12AE-6994-5EC1-889A-DEF9D2B83D57}"/>
                </a:ext>
              </a:extLst>
            </p:cNvPr>
            <p:cNvSpPr/>
            <p:nvPr/>
          </p:nvSpPr>
          <p:spPr>
            <a:xfrm>
              <a:off x="5478924" y="1745422"/>
              <a:ext cx="99716" cy="10280"/>
            </a:xfrm>
            <a:custGeom>
              <a:avLst/>
              <a:gdLst/>
              <a:ahLst/>
              <a:cxnLst/>
              <a:rect l="l" t="t" r="r" b="b"/>
              <a:pathLst>
                <a:path w="3133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324;p58">
              <a:extLst>
                <a:ext uri="{FF2B5EF4-FFF2-40B4-BE49-F238E27FC236}">
                  <a16:creationId xmlns:a16="http://schemas.microsoft.com/office/drawing/2014/main" id="{9ACD3622-346D-E4FD-636C-257529AF986A}"/>
                </a:ext>
              </a:extLst>
            </p:cNvPr>
            <p:cNvSpPr/>
            <p:nvPr/>
          </p:nvSpPr>
          <p:spPr>
            <a:xfrm>
              <a:off x="5478924" y="1773112"/>
              <a:ext cx="60663" cy="10630"/>
            </a:xfrm>
            <a:custGeom>
              <a:avLst/>
              <a:gdLst/>
              <a:ahLst/>
              <a:cxnLst/>
              <a:rect l="l" t="t" r="r" b="b"/>
              <a:pathLst>
                <a:path w="190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325;p58">
              <a:extLst>
                <a:ext uri="{FF2B5EF4-FFF2-40B4-BE49-F238E27FC236}">
                  <a16:creationId xmlns:a16="http://schemas.microsoft.com/office/drawing/2014/main" id="{9FD3C3F9-5158-43C8-EA1D-635062DBBDEF}"/>
                </a:ext>
              </a:extLst>
            </p:cNvPr>
            <p:cNvSpPr/>
            <p:nvPr/>
          </p:nvSpPr>
          <p:spPr>
            <a:xfrm>
              <a:off x="5478924" y="1795455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326;p58">
              <a:extLst>
                <a:ext uri="{FF2B5EF4-FFF2-40B4-BE49-F238E27FC236}">
                  <a16:creationId xmlns:a16="http://schemas.microsoft.com/office/drawing/2014/main" id="{48479DC0-3947-1C5F-A1AB-3BAF2B65D4CE}"/>
                </a:ext>
              </a:extLst>
            </p:cNvPr>
            <p:cNvSpPr/>
            <p:nvPr/>
          </p:nvSpPr>
          <p:spPr>
            <a:xfrm>
              <a:off x="5478924" y="1588926"/>
              <a:ext cx="99716" cy="10662"/>
            </a:xfrm>
            <a:custGeom>
              <a:avLst/>
              <a:gdLst/>
              <a:ahLst/>
              <a:cxnLst/>
              <a:rect l="l" t="t" r="r" b="b"/>
              <a:pathLst>
                <a:path w="313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327;p58">
              <a:extLst>
                <a:ext uri="{FF2B5EF4-FFF2-40B4-BE49-F238E27FC236}">
                  <a16:creationId xmlns:a16="http://schemas.microsoft.com/office/drawing/2014/main" id="{2574FD87-AFF6-E55A-462E-1BC5212A8865}"/>
                </a:ext>
              </a:extLst>
            </p:cNvPr>
            <p:cNvSpPr/>
            <p:nvPr/>
          </p:nvSpPr>
          <p:spPr>
            <a:xfrm>
              <a:off x="5434207" y="1639341"/>
              <a:ext cx="144783" cy="10248"/>
            </a:xfrm>
            <a:custGeom>
              <a:avLst/>
              <a:gdLst/>
              <a:ahLst/>
              <a:cxnLst/>
              <a:rect l="l" t="t" r="r" b="b"/>
              <a:pathLst>
                <a:path w="4549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328;p58">
              <a:extLst>
                <a:ext uri="{FF2B5EF4-FFF2-40B4-BE49-F238E27FC236}">
                  <a16:creationId xmlns:a16="http://schemas.microsoft.com/office/drawing/2014/main" id="{7D396CD3-AA99-EE7B-27D2-4C01660F8722}"/>
                </a:ext>
              </a:extLst>
            </p:cNvPr>
            <p:cNvSpPr/>
            <p:nvPr/>
          </p:nvSpPr>
          <p:spPr>
            <a:xfrm>
              <a:off x="5479306" y="1611301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329;p58">
              <a:extLst>
                <a:ext uri="{FF2B5EF4-FFF2-40B4-BE49-F238E27FC236}">
                  <a16:creationId xmlns:a16="http://schemas.microsoft.com/office/drawing/2014/main" id="{2566B2CF-44CF-7048-D7DA-8EE82DF385B1}"/>
                </a:ext>
              </a:extLst>
            </p:cNvPr>
            <p:cNvSpPr/>
            <p:nvPr/>
          </p:nvSpPr>
          <p:spPr>
            <a:xfrm>
              <a:off x="5518327" y="1611301"/>
              <a:ext cx="26958" cy="10248"/>
            </a:xfrm>
            <a:custGeom>
              <a:avLst/>
              <a:gdLst/>
              <a:ahLst/>
              <a:cxnLst/>
              <a:rect l="l" t="t" r="r" b="b"/>
              <a:pathLst>
                <a:path w="84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330;p58">
              <a:extLst>
                <a:ext uri="{FF2B5EF4-FFF2-40B4-BE49-F238E27FC236}">
                  <a16:creationId xmlns:a16="http://schemas.microsoft.com/office/drawing/2014/main" id="{1394947F-BD60-D423-94C1-BA5EED210B65}"/>
                </a:ext>
              </a:extLst>
            </p:cNvPr>
            <p:cNvSpPr/>
            <p:nvPr/>
          </p:nvSpPr>
          <p:spPr>
            <a:xfrm>
              <a:off x="5434207" y="1588926"/>
              <a:ext cx="32623" cy="32623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30;p28">
            <a:extLst>
              <a:ext uri="{FF2B5EF4-FFF2-40B4-BE49-F238E27FC236}">
                <a16:creationId xmlns:a16="http://schemas.microsoft.com/office/drawing/2014/main" id="{5F592C5F-6F14-7668-6501-4C631141F85F}"/>
              </a:ext>
            </a:extLst>
          </p:cNvPr>
          <p:cNvSpPr/>
          <p:nvPr/>
        </p:nvSpPr>
        <p:spPr>
          <a:xfrm>
            <a:off x="425111" y="1803179"/>
            <a:ext cx="814208" cy="770350"/>
          </a:xfrm>
          <a:prstGeom prst="roundRect">
            <a:avLst>
              <a:gd name="adj" fmla="val 431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31;p28">
            <a:extLst>
              <a:ext uri="{FF2B5EF4-FFF2-40B4-BE49-F238E27FC236}">
                <a16:creationId xmlns:a16="http://schemas.microsoft.com/office/drawing/2014/main" id="{8A2CFF29-3725-FA19-A772-221DCF6CD315}"/>
              </a:ext>
            </a:extLst>
          </p:cNvPr>
          <p:cNvSpPr txBox="1">
            <a:spLocks/>
          </p:cNvSpPr>
          <p:nvPr/>
        </p:nvSpPr>
        <p:spPr>
          <a:xfrm>
            <a:off x="513312" y="2573529"/>
            <a:ext cx="3030929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IN" sz="3200" dirty="0"/>
              <a:t>01 Introduction</a:t>
            </a:r>
          </a:p>
        </p:txBody>
      </p:sp>
      <p:sp>
        <p:nvSpPr>
          <p:cNvPr id="19" name="Google Shape;432;p28">
            <a:extLst>
              <a:ext uri="{FF2B5EF4-FFF2-40B4-BE49-F238E27FC236}">
                <a16:creationId xmlns:a16="http://schemas.microsoft.com/office/drawing/2014/main" id="{12FBF75F-B9A3-693D-762A-72E3FE102834}"/>
              </a:ext>
            </a:extLst>
          </p:cNvPr>
          <p:cNvSpPr txBox="1">
            <a:spLocks/>
          </p:cNvSpPr>
          <p:nvPr/>
        </p:nvSpPr>
        <p:spPr>
          <a:xfrm>
            <a:off x="513312" y="2818032"/>
            <a:ext cx="3269411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en-US" dirty="0"/>
              <a:t>Sentiment analysis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en-US" dirty="0"/>
              <a:t>Corporate reputation</a:t>
            </a:r>
          </a:p>
        </p:txBody>
      </p:sp>
      <p:sp>
        <p:nvSpPr>
          <p:cNvPr id="20" name="Google Shape;430;p28">
            <a:extLst>
              <a:ext uri="{FF2B5EF4-FFF2-40B4-BE49-F238E27FC236}">
                <a16:creationId xmlns:a16="http://schemas.microsoft.com/office/drawing/2014/main" id="{C7529F3B-66C1-1ED1-840F-12E41EE3398B}"/>
              </a:ext>
            </a:extLst>
          </p:cNvPr>
          <p:cNvSpPr/>
          <p:nvPr/>
        </p:nvSpPr>
        <p:spPr>
          <a:xfrm>
            <a:off x="4109271" y="1783760"/>
            <a:ext cx="814208" cy="770350"/>
          </a:xfrm>
          <a:prstGeom prst="roundRect">
            <a:avLst>
              <a:gd name="adj" fmla="val 431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31;p28">
            <a:extLst>
              <a:ext uri="{FF2B5EF4-FFF2-40B4-BE49-F238E27FC236}">
                <a16:creationId xmlns:a16="http://schemas.microsoft.com/office/drawing/2014/main" id="{5EBD4030-E0A9-9274-AC96-C8206E74947E}"/>
              </a:ext>
            </a:extLst>
          </p:cNvPr>
          <p:cNvSpPr txBox="1">
            <a:spLocks/>
          </p:cNvSpPr>
          <p:nvPr/>
        </p:nvSpPr>
        <p:spPr>
          <a:xfrm>
            <a:off x="4197472" y="2553371"/>
            <a:ext cx="388166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IN" sz="3200" dirty="0"/>
              <a:t>02 </a:t>
            </a:r>
          </a:p>
          <a:p>
            <a:pPr>
              <a:spcBef>
                <a:spcPts val="0"/>
              </a:spcBef>
            </a:pPr>
            <a:r>
              <a:rPr lang="en-IN" sz="3200" dirty="0"/>
              <a:t>Literature Review</a:t>
            </a:r>
          </a:p>
        </p:txBody>
      </p:sp>
      <p:sp>
        <p:nvSpPr>
          <p:cNvPr id="25" name="Google Shape;432;p28">
            <a:extLst>
              <a:ext uri="{FF2B5EF4-FFF2-40B4-BE49-F238E27FC236}">
                <a16:creationId xmlns:a16="http://schemas.microsoft.com/office/drawing/2014/main" id="{BEF55A70-5DAA-2191-730E-2B404FC12590}"/>
              </a:ext>
            </a:extLst>
          </p:cNvPr>
          <p:cNvSpPr txBox="1">
            <a:spLocks/>
          </p:cNvSpPr>
          <p:nvPr/>
        </p:nvSpPr>
        <p:spPr>
          <a:xfrm>
            <a:off x="4197471" y="2797874"/>
            <a:ext cx="4132793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en-US" dirty="0"/>
              <a:t>Summary of works done by other authors in this field and comparison of various methodologies</a:t>
            </a:r>
          </a:p>
        </p:txBody>
      </p:sp>
      <p:sp>
        <p:nvSpPr>
          <p:cNvPr id="26" name="Google Shape;430;p28">
            <a:extLst>
              <a:ext uri="{FF2B5EF4-FFF2-40B4-BE49-F238E27FC236}">
                <a16:creationId xmlns:a16="http://schemas.microsoft.com/office/drawing/2014/main" id="{B1FBED8B-71DB-CC4A-BCC5-8F9146485CB5}"/>
              </a:ext>
            </a:extLst>
          </p:cNvPr>
          <p:cNvSpPr/>
          <p:nvPr/>
        </p:nvSpPr>
        <p:spPr>
          <a:xfrm>
            <a:off x="377573" y="4572916"/>
            <a:ext cx="814208" cy="770350"/>
          </a:xfrm>
          <a:prstGeom prst="roundRect">
            <a:avLst>
              <a:gd name="adj" fmla="val 431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31;p28">
            <a:extLst>
              <a:ext uri="{FF2B5EF4-FFF2-40B4-BE49-F238E27FC236}">
                <a16:creationId xmlns:a16="http://schemas.microsoft.com/office/drawing/2014/main" id="{7BEC2E12-F423-937D-EE83-89D68BDC316B}"/>
              </a:ext>
            </a:extLst>
          </p:cNvPr>
          <p:cNvSpPr txBox="1">
            <a:spLocks/>
          </p:cNvSpPr>
          <p:nvPr/>
        </p:nvSpPr>
        <p:spPr>
          <a:xfrm>
            <a:off x="465774" y="5326488"/>
            <a:ext cx="2520707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IN" sz="3200" dirty="0"/>
              <a:t>04 </a:t>
            </a:r>
          </a:p>
          <a:p>
            <a:pPr>
              <a:spcBef>
                <a:spcPts val="0"/>
              </a:spcBef>
            </a:pPr>
            <a:r>
              <a:rPr lang="en-IN" sz="3200" dirty="0"/>
              <a:t>Our work</a:t>
            </a:r>
          </a:p>
        </p:txBody>
      </p:sp>
      <p:sp>
        <p:nvSpPr>
          <p:cNvPr id="28" name="Google Shape;432;p28">
            <a:extLst>
              <a:ext uri="{FF2B5EF4-FFF2-40B4-BE49-F238E27FC236}">
                <a16:creationId xmlns:a16="http://schemas.microsoft.com/office/drawing/2014/main" id="{3EB222D4-DFB5-A613-E226-47264BA2A7FA}"/>
              </a:ext>
            </a:extLst>
          </p:cNvPr>
          <p:cNvSpPr txBox="1">
            <a:spLocks/>
          </p:cNvSpPr>
          <p:nvPr/>
        </p:nvSpPr>
        <p:spPr>
          <a:xfrm>
            <a:off x="479755" y="5494408"/>
            <a:ext cx="3900031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en-US" dirty="0"/>
              <a:t>Data mining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en-US" dirty="0"/>
              <a:t>Data preprocessing and model training</a:t>
            </a:r>
          </a:p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en-US" dirty="0"/>
              <a:t>Data prediction and data visualization</a:t>
            </a:r>
          </a:p>
        </p:txBody>
      </p:sp>
      <p:sp>
        <p:nvSpPr>
          <p:cNvPr id="33" name="Google Shape;431;p28">
            <a:extLst>
              <a:ext uri="{FF2B5EF4-FFF2-40B4-BE49-F238E27FC236}">
                <a16:creationId xmlns:a16="http://schemas.microsoft.com/office/drawing/2014/main" id="{AF2EF1EF-7B87-75D9-2FD9-CEAB68069496}"/>
              </a:ext>
            </a:extLst>
          </p:cNvPr>
          <p:cNvSpPr txBox="1">
            <a:spLocks/>
          </p:cNvSpPr>
          <p:nvPr/>
        </p:nvSpPr>
        <p:spPr>
          <a:xfrm>
            <a:off x="8459093" y="5640091"/>
            <a:ext cx="3394552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IN" sz="3200" dirty="0"/>
              <a:t>04 </a:t>
            </a:r>
          </a:p>
          <a:p>
            <a:pPr>
              <a:spcBef>
                <a:spcPts val="0"/>
              </a:spcBef>
            </a:pPr>
            <a:r>
              <a:rPr lang="en-IN" sz="3200" dirty="0"/>
              <a:t>Future work &amp; Conclusion</a:t>
            </a:r>
          </a:p>
        </p:txBody>
      </p:sp>
      <p:sp>
        <p:nvSpPr>
          <p:cNvPr id="34" name="Google Shape;430;p28">
            <a:extLst>
              <a:ext uri="{FF2B5EF4-FFF2-40B4-BE49-F238E27FC236}">
                <a16:creationId xmlns:a16="http://schemas.microsoft.com/office/drawing/2014/main" id="{683BFFBC-0BFD-601B-0009-BCB3E4DB2852}"/>
              </a:ext>
            </a:extLst>
          </p:cNvPr>
          <p:cNvSpPr/>
          <p:nvPr/>
        </p:nvSpPr>
        <p:spPr>
          <a:xfrm>
            <a:off x="4253291" y="4405136"/>
            <a:ext cx="814208" cy="770350"/>
          </a:xfrm>
          <a:prstGeom prst="roundRect">
            <a:avLst>
              <a:gd name="adj" fmla="val 431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32;p28">
            <a:extLst>
              <a:ext uri="{FF2B5EF4-FFF2-40B4-BE49-F238E27FC236}">
                <a16:creationId xmlns:a16="http://schemas.microsoft.com/office/drawing/2014/main" id="{ED952681-D96F-2713-7178-76E905813B7D}"/>
              </a:ext>
            </a:extLst>
          </p:cNvPr>
          <p:cNvSpPr txBox="1">
            <a:spLocks/>
          </p:cNvSpPr>
          <p:nvPr/>
        </p:nvSpPr>
        <p:spPr>
          <a:xfrm>
            <a:off x="4341492" y="5315127"/>
            <a:ext cx="3579111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/>
              <a:buNone/>
            </a:pPr>
            <a:r>
              <a:rPr lang="en-US" dirty="0"/>
              <a:t>Visualization and analysis of result </a:t>
            </a:r>
          </a:p>
        </p:txBody>
      </p:sp>
      <p:sp>
        <p:nvSpPr>
          <p:cNvPr id="36" name="Google Shape;431;p28">
            <a:extLst>
              <a:ext uri="{FF2B5EF4-FFF2-40B4-BE49-F238E27FC236}">
                <a16:creationId xmlns:a16="http://schemas.microsoft.com/office/drawing/2014/main" id="{48424736-1B98-48DF-A082-6A81F9D6061B}"/>
              </a:ext>
            </a:extLst>
          </p:cNvPr>
          <p:cNvSpPr txBox="1">
            <a:spLocks/>
          </p:cNvSpPr>
          <p:nvPr/>
        </p:nvSpPr>
        <p:spPr>
          <a:xfrm>
            <a:off x="4341492" y="5154927"/>
            <a:ext cx="3394552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IN" sz="3200" dirty="0"/>
              <a:t>05 </a:t>
            </a:r>
          </a:p>
          <a:p>
            <a:pPr>
              <a:spcBef>
                <a:spcPts val="0"/>
              </a:spcBef>
            </a:pPr>
            <a:r>
              <a:rPr lang="en-IN" sz="3200" dirty="0"/>
              <a:t>Result </a:t>
            </a:r>
          </a:p>
        </p:txBody>
      </p:sp>
    </p:spTree>
    <p:extLst>
      <p:ext uri="{BB962C8B-B14F-4D97-AF65-F5344CB8AC3E}">
        <p14:creationId xmlns:p14="http://schemas.microsoft.com/office/powerpoint/2010/main" val="207436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9BEF66-007A-8886-40FB-A4ADA917290C}"/>
              </a:ext>
            </a:extLst>
          </p:cNvPr>
          <p:cNvSpPr/>
          <p:nvPr/>
        </p:nvSpPr>
        <p:spPr>
          <a:xfrm>
            <a:off x="0" y="520318"/>
            <a:ext cx="5523972" cy="646795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 descr="curled page">
            <a:extLst>
              <a:ext uri="{FF2B5EF4-FFF2-40B4-BE49-F238E27FC236}">
                <a16:creationId xmlns:a16="http://schemas.microsoft.com/office/drawing/2014/main" id="{F54CE4C8-2431-43FB-87C3-391A3BFF8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514" y="256188"/>
            <a:ext cx="1157288" cy="1157288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32E04-E3CE-4175-B0D3-33D69BCB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1804" y="204832"/>
            <a:ext cx="2932168" cy="1260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0452F-E4D7-4ED7-A292-A7A5A20AC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91803" y="1573888"/>
            <a:ext cx="9253451" cy="133709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/>
              <a:t>Sentiment analysis - </a:t>
            </a:r>
          </a:p>
          <a:p>
            <a:pPr algn="l"/>
            <a:r>
              <a:rPr lang="en-US" dirty="0"/>
              <a:t>Sentiment analysis, also known as opinion mining, is the process of using natural language processing and machine learning techniques to extract and identify the sentiment or emotion behind a piece of text.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7227E-5E10-8E9C-55C5-3288C89B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88" y="3071392"/>
            <a:ext cx="4919663" cy="329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6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EB51B0-6162-B719-4630-BAC22545F74C}"/>
              </a:ext>
            </a:extLst>
          </p:cNvPr>
          <p:cNvSpPr/>
          <p:nvPr/>
        </p:nvSpPr>
        <p:spPr>
          <a:xfrm>
            <a:off x="0" y="520318"/>
            <a:ext cx="5523972" cy="646795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 descr="curled page">
            <a:extLst>
              <a:ext uri="{FF2B5EF4-FFF2-40B4-BE49-F238E27FC236}">
                <a16:creationId xmlns:a16="http://schemas.microsoft.com/office/drawing/2014/main" id="{F54CE4C8-2431-43FB-87C3-391A3BFF8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514" y="256188"/>
            <a:ext cx="1157288" cy="1157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32E04-E3CE-4175-B0D3-33D69BCB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1804" y="204832"/>
            <a:ext cx="2932168" cy="1260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0452F-E4D7-4ED7-A292-A7A5A20AC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91802" y="1317072"/>
            <a:ext cx="9446399" cy="5284740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Corporate Reputation-</a:t>
            </a:r>
          </a:p>
          <a:p>
            <a:pPr algn="l"/>
            <a:r>
              <a:rPr lang="en-US" dirty="0"/>
              <a:t>Corporate reputation refers to the perception and image that an organization has among its stakeholders, including customers, investors, employees, suppliers, and the general public.</a:t>
            </a:r>
          </a:p>
          <a:p>
            <a:pPr algn="l"/>
            <a:endParaRPr lang="en-US" dirty="0"/>
          </a:p>
          <a:p>
            <a:pPr algn="l"/>
            <a:r>
              <a:rPr lang="en-US" sz="2000" dirty="0"/>
              <a:t>Importance of Corporate Reputation –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It can influence consumer behavior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sz="1800" dirty="0">
                <a:effectLst/>
                <a:ea typeface="Calibri" panose="020F0502020204030204" pitchFamily="34" charset="0"/>
              </a:rPr>
              <a:t>can affect investor decisions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Is vital for attracting and retaining talented employees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It can affect relationships with suppliers and partners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sz="2000" dirty="0"/>
              <a:t>Layoff – </a:t>
            </a:r>
          </a:p>
          <a:p>
            <a:pPr algn="l"/>
            <a:r>
              <a:rPr lang="en-US" dirty="0"/>
              <a:t>A layoff or downsizing is the temporary suspension or permanent termination of employment of an employee for business reasons, such as personnel management or downsizing an organization.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2ABA02-383B-A0CC-0EA5-AA791577A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469" y="2782111"/>
            <a:ext cx="2421424" cy="25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95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A1A2A25-4E72-DBFA-CBE5-39D7933920C7}"/>
              </a:ext>
            </a:extLst>
          </p:cNvPr>
          <p:cNvSpPr/>
          <p:nvPr/>
        </p:nvSpPr>
        <p:spPr>
          <a:xfrm>
            <a:off x="0" y="923009"/>
            <a:ext cx="4328719" cy="646795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C826E-72DB-45B4-B092-DA86DA68C4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8232" y="609600"/>
            <a:ext cx="10841037" cy="1260475"/>
          </a:xfrm>
        </p:spPr>
        <p:txBody>
          <a:bodyPr>
            <a:normAutofit/>
          </a:bodyPr>
          <a:lstStyle/>
          <a:p>
            <a:r>
              <a:rPr lang="en-US" sz="3000" dirty="0"/>
              <a:t>Literature review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8941C9-A5E2-4AE2-9E83-54DAEF9402B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350963" y="2914650"/>
            <a:ext cx="10841037" cy="501650"/>
          </a:xfrm>
        </p:spPr>
        <p:txBody>
          <a:bodyPr/>
          <a:lstStyle/>
          <a:p>
            <a:r>
              <a:rPr lang="en-US" dirty="0"/>
              <a:t>A timeline of the actions leading up to the famous event</a:t>
            </a:r>
          </a:p>
        </p:txBody>
      </p:sp>
      <p:pic>
        <p:nvPicPr>
          <p:cNvPr id="4" name="Picture 3" descr="pen and paper icon">
            <a:extLst>
              <a:ext uri="{FF2B5EF4-FFF2-40B4-BE49-F238E27FC236}">
                <a16:creationId xmlns:a16="http://schemas.microsoft.com/office/drawing/2014/main" id="{F4B3BADF-CCEA-C2F6-F96B-A6E03907A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85" y="832407"/>
            <a:ext cx="814387" cy="814387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D993FDE-D184-03AF-3D07-F3A8074D7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100434"/>
              </p:ext>
            </p:extLst>
          </p:nvPr>
        </p:nvGraphicFramePr>
        <p:xfrm>
          <a:off x="685799" y="1768931"/>
          <a:ext cx="10840915" cy="48407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7735">
                  <a:extLst>
                    <a:ext uri="{9D8B030D-6E8A-4147-A177-3AD203B41FA5}">
                      <a16:colId xmlns:a16="http://schemas.microsoft.com/office/drawing/2014/main" val="2815039200"/>
                    </a:ext>
                  </a:extLst>
                </a:gridCol>
                <a:gridCol w="2578566">
                  <a:extLst>
                    <a:ext uri="{9D8B030D-6E8A-4147-A177-3AD203B41FA5}">
                      <a16:colId xmlns:a16="http://schemas.microsoft.com/office/drawing/2014/main" val="4115973726"/>
                    </a:ext>
                  </a:extLst>
                </a:gridCol>
                <a:gridCol w="6154614">
                  <a:extLst>
                    <a:ext uri="{9D8B030D-6E8A-4147-A177-3AD203B41FA5}">
                      <a16:colId xmlns:a16="http://schemas.microsoft.com/office/drawing/2014/main" val="1027308042"/>
                    </a:ext>
                  </a:extLst>
                </a:gridCol>
              </a:tblGrid>
              <a:tr h="41440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Abstract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473036"/>
                  </a:ext>
                </a:extLst>
              </a:tr>
              <a:tr h="677314">
                <a:tc>
                  <a:txBody>
                    <a:bodyPr/>
                    <a:lstStyle/>
                    <a:p>
                      <a:r>
                        <a:rPr lang="en-IN" dirty="0"/>
                        <a:t>N. </a:t>
                      </a:r>
                      <a:r>
                        <a:rPr lang="en-IN" dirty="0" err="1"/>
                        <a:t>Nandal</a:t>
                      </a:r>
                      <a:r>
                        <a:rPr lang="en-IN" dirty="0"/>
                        <a:t>, et al., 2020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Amazon Product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For the study of sentiment in product reviews, a model has been developed.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968516"/>
                  </a:ext>
                </a:extLst>
              </a:tr>
              <a:tr h="572470">
                <a:tc>
                  <a:txBody>
                    <a:bodyPr/>
                    <a:lstStyle/>
                    <a:p>
                      <a:r>
                        <a:rPr lang="en-IN" dirty="0"/>
                        <a:t>N. M. Ali, et al.,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IMDB Movie Reviews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Found that deep learning models outperform classical machine learning approaches for sentiment analysis.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102384"/>
                  </a:ext>
                </a:extLst>
              </a:tr>
              <a:tr h="572470">
                <a:tc>
                  <a:txBody>
                    <a:bodyPr/>
                    <a:lstStyle/>
                    <a:p>
                      <a:r>
                        <a:rPr lang="en-US" dirty="0"/>
                        <a:t>A. </a:t>
                      </a:r>
                      <a:r>
                        <a:rPr lang="en-US" dirty="0" err="1"/>
                        <a:t>Mudinas</a:t>
                      </a:r>
                      <a:r>
                        <a:rPr lang="en-US" dirty="0"/>
                        <a:t>, et al., 2019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Financial Times, Reddit, and Twitter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Found that the relation between market trends and the sentiment is complex but it does have a dependency.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577862"/>
                  </a:ext>
                </a:extLst>
              </a:tr>
              <a:tr h="572470">
                <a:tc>
                  <a:txBody>
                    <a:bodyPr/>
                    <a:lstStyle/>
                    <a:p>
                      <a:r>
                        <a:rPr lang="en-US" dirty="0"/>
                        <a:t>A. </a:t>
                      </a:r>
                      <a:r>
                        <a:rPr lang="en-US" dirty="0" err="1"/>
                        <a:t>Skraparlis</a:t>
                      </a:r>
                      <a:r>
                        <a:rPr lang="en-US" dirty="0"/>
                        <a:t>, et al., 2022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Sentiment Viewer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Reputational tools based on sentiment analysis have their limitations in the calculation of company reputation but can be beneficial in alarming reputational risks.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085007"/>
                  </a:ext>
                </a:extLst>
              </a:tr>
              <a:tr h="572470">
                <a:tc>
                  <a:txBody>
                    <a:bodyPr/>
                    <a:lstStyle/>
                    <a:p>
                      <a:r>
                        <a:rPr lang="en-US" dirty="0"/>
                        <a:t>S. K. Sharma, et al., 2019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Twitter Dataset on Mobile Companies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Identified top brands of mobile phones in India using consumer reviews on Twitter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706578"/>
                  </a:ext>
                </a:extLst>
              </a:tr>
              <a:tr h="572470">
                <a:tc>
                  <a:txBody>
                    <a:bodyPr/>
                    <a:lstStyle/>
                    <a:p>
                      <a:r>
                        <a:rPr lang="en-IN" dirty="0"/>
                        <a:t>P. Chauhan, et al.,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Social Media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Analyzed past work done on election prediction using sentiment analysis and found some research gaps which can improve accuracy.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275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7041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7C3B352-212D-D614-FD4C-F20556B38833}"/>
              </a:ext>
            </a:extLst>
          </p:cNvPr>
          <p:cNvSpPr/>
          <p:nvPr/>
        </p:nvSpPr>
        <p:spPr>
          <a:xfrm>
            <a:off x="0" y="923009"/>
            <a:ext cx="4328719" cy="646795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C826E-72DB-45B4-B092-DA86DA68C4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9843" y="609600"/>
            <a:ext cx="10841037" cy="1260475"/>
          </a:xfrm>
        </p:spPr>
        <p:txBody>
          <a:bodyPr>
            <a:normAutofit/>
          </a:bodyPr>
          <a:lstStyle/>
          <a:p>
            <a:r>
              <a:rPr lang="en-US" sz="3000" dirty="0"/>
              <a:t>Literature review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8941C9-A5E2-4AE2-9E83-54DAEF9402B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350963" y="2914650"/>
            <a:ext cx="10841037" cy="501650"/>
          </a:xfrm>
        </p:spPr>
        <p:txBody>
          <a:bodyPr/>
          <a:lstStyle/>
          <a:p>
            <a:r>
              <a:rPr lang="en-US" dirty="0"/>
              <a:t>A timeline of the actions leading up to the famous event</a:t>
            </a:r>
          </a:p>
        </p:txBody>
      </p:sp>
      <p:pic>
        <p:nvPicPr>
          <p:cNvPr id="4" name="Picture 3" descr="pen and paper icon">
            <a:extLst>
              <a:ext uri="{FF2B5EF4-FFF2-40B4-BE49-F238E27FC236}">
                <a16:creationId xmlns:a16="http://schemas.microsoft.com/office/drawing/2014/main" id="{F4B3BADF-CCEA-C2F6-F96B-A6E03907A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85" y="832407"/>
            <a:ext cx="814387" cy="814387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D993FDE-D184-03AF-3D07-F3A8074D7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904848"/>
              </p:ext>
            </p:extLst>
          </p:nvPr>
        </p:nvGraphicFramePr>
        <p:xfrm>
          <a:off x="685799" y="1768931"/>
          <a:ext cx="10840915" cy="452920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24513">
                  <a:extLst>
                    <a:ext uri="{9D8B030D-6E8A-4147-A177-3AD203B41FA5}">
                      <a16:colId xmlns:a16="http://schemas.microsoft.com/office/drawing/2014/main" val="2815039200"/>
                    </a:ext>
                  </a:extLst>
                </a:gridCol>
                <a:gridCol w="2575420">
                  <a:extLst>
                    <a:ext uri="{9D8B030D-6E8A-4147-A177-3AD203B41FA5}">
                      <a16:colId xmlns:a16="http://schemas.microsoft.com/office/drawing/2014/main" val="4115973726"/>
                    </a:ext>
                  </a:extLst>
                </a:gridCol>
                <a:gridCol w="6140982">
                  <a:extLst>
                    <a:ext uri="{9D8B030D-6E8A-4147-A177-3AD203B41FA5}">
                      <a16:colId xmlns:a16="http://schemas.microsoft.com/office/drawing/2014/main" val="1027308042"/>
                    </a:ext>
                  </a:extLst>
                </a:gridCol>
              </a:tblGrid>
              <a:tr h="41440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Abstract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473036"/>
                  </a:ext>
                </a:extLst>
              </a:tr>
              <a:tr h="572470">
                <a:tc>
                  <a:txBody>
                    <a:bodyPr/>
                    <a:lstStyle/>
                    <a:p>
                      <a:r>
                        <a:rPr lang="en-IN" dirty="0"/>
                        <a:t>A. </a:t>
                      </a:r>
                      <a:r>
                        <a:rPr lang="en-IN" dirty="0" err="1"/>
                        <a:t>Alsaeedi</a:t>
                      </a:r>
                      <a:r>
                        <a:rPr lang="en-IN" dirty="0"/>
                        <a:t>, et al.,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Twitter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Study of various methods of Twitter sentiment analysis gave a result that Hybrid models gave the highest accuracy of around 80%.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102384"/>
                  </a:ext>
                </a:extLst>
              </a:tr>
              <a:tr h="572470">
                <a:tc>
                  <a:txBody>
                    <a:bodyPr/>
                    <a:lstStyle/>
                    <a:p>
                      <a:r>
                        <a:rPr lang="en-IN" dirty="0"/>
                        <a:t>S. </a:t>
                      </a:r>
                      <a:r>
                        <a:rPr lang="en-IN" dirty="0" err="1"/>
                        <a:t>Kowshik</a:t>
                      </a:r>
                      <a:r>
                        <a:rPr lang="en-IN" dirty="0"/>
                        <a:t>, et al.,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 File of WhatsApp Chat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Proposed two new methods to analyze WhatsApp chats to find the emotions of a person.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577862"/>
                  </a:ext>
                </a:extLst>
              </a:tr>
              <a:tr h="572470">
                <a:tc>
                  <a:txBody>
                    <a:bodyPr/>
                    <a:lstStyle/>
                    <a:p>
                      <a:r>
                        <a:rPr lang="en-IN" dirty="0"/>
                        <a:t>F. </a:t>
                      </a:r>
                      <a:r>
                        <a:rPr lang="en-IN" dirty="0" err="1"/>
                        <a:t>Mehraliyev</a:t>
                      </a:r>
                      <a:r>
                        <a:rPr lang="en-IN" dirty="0"/>
                        <a:t>, et al.,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Trip Advisor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Provided theoretical context for sentiment analysis in the hotel and tourism industries.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085007"/>
                  </a:ext>
                </a:extLst>
              </a:tr>
              <a:tr h="572470">
                <a:tc>
                  <a:txBody>
                    <a:bodyPr/>
                    <a:lstStyle/>
                    <a:p>
                      <a:r>
                        <a:rPr lang="en-IN" dirty="0"/>
                        <a:t>T. </a:t>
                      </a:r>
                      <a:r>
                        <a:rPr lang="en-IN" dirty="0" err="1"/>
                        <a:t>Chandurkar</a:t>
                      </a:r>
                      <a:r>
                        <a:rPr lang="en-IN" dirty="0"/>
                        <a:t>, and P. </a:t>
                      </a:r>
                      <a:r>
                        <a:rPr lang="en-IN" dirty="0" err="1"/>
                        <a:t>Tijare</a:t>
                      </a:r>
                      <a:r>
                        <a:rPr lang="en-IN" dirty="0"/>
                        <a:t>,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College Reviews Dataset from Public Source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Comparison of various machine learning approaches in sentiment analysis of college reviews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706578"/>
                  </a:ext>
                </a:extLst>
              </a:tr>
              <a:tr h="572470">
                <a:tc>
                  <a:txBody>
                    <a:bodyPr/>
                    <a:lstStyle/>
                    <a:p>
                      <a:r>
                        <a:rPr lang="en-IN" dirty="0"/>
                        <a:t>J. Jabbar, et al.,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Amazon Product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Implemented sentiment analysis in E-Commerce application to give real-time sentiment analytics of products..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275104"/>
                  </a:ext>
                </a:extLst>
              </a:tr>
              <a:tr h="572470">
                <a:tc>
                  <a:txBody>
                    <a:bodyPr/>
                    <a:lstStyle/>
                    <a:p>
                      <a:r>
                        <a:rPr lang="en-IN" dirty="0"/>
                        <a:t>S. </a:t>
                      </a:r>
                      <a:r>
                        <a:rPr lang="en-IN" dirty="0" err="1"/>
                        <a:t>Kathiravan</a:t>
                      </a:r>
                      <a:r>
                        <a:rPr lang="en-IN" dirty="0"/>
                        <a:t>, et al.,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Detailed challenges and open issues in the field of sentiment analysis.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061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3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235F1CC-E898-9B97-F010-92296DD608E8}"/>
              </a:ext>
            </a:extLst>
          </p:cNvPr>
          <p:cNvSpPr/>
          <p:nvPr/>
        </p:nvSpPr>
        <p:spPr>
          <a:xfrm>
            <a:off x="0" y="479973"/>
            <a:ext cx="6801324" cy="646795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C826E-72DB-45B4-B092-DA86DA68C4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5286" y="147965"/>
            <a:ext cx="7566536" cy="1260475"/>
          </a:xfrm>
        </p:spPr>
        <p:txBody>
          <a:bodyPr>
            <a:normAutofit/>
          </a:bodyPr>
          <a:lstStyle/>
          <a:p>
            <a:r>
              <a:rPr lang="en-US" sz="3000" dirty="0"/>
              <a:t>Comparison of methodologies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8941C9-A5E2-4AE2-9E83-54DAEF9402B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350963" y="2914650"/>
            <a:ext cx="10841037" cy="501650"/>
          </a:xfrm>
        </p:spPr>
        <p:txBody>
          <a:bodyPr/>
          <a:lstStyle/>
          <a:p>
            <a:r>
              <a:rPr lang="en-US" dirty="0"/>
              <a:t>A timeline of the actions leading up to the famous event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D993FDE-D184-03AF-3D07-F3A8074D7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729294"/>
              </p:ext>
            </p:extLst>
          </p:nvPr>
        </p:nvGraphicFramePr>
        <p:xfrm>
          <a:off x="685799" y="1332703"/>
          <a:ext cx="10840915" cy="526072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64454">
                  <a:extLst>
                    <a:ext uri="{9D8B030D-6E8A-4147-A177-3AD203B41FA5}">
                      <a16:colId xmlns:a16="http://schemas.microsoft.com/office/drawing/2014/main" val="2815039200"/>
                    </a:ext>
                  </a:extLst>
                </a:gridCol>
                <a:gridCol w="4043494">
                  <a:extLst>
                    <a:ext uri="{9D8B030D-6E8A-4147-A177-3AD203B41FA5}">
                      <a16:colId xmlns:a16="http://schemas.microsoft.com/office/drawing/2014/main" val="4115973726"/>
                    </a:ext>
                  </a:extLst>
                </a:gridCol>
                <a:gridCol w="3322040">
                  <a:extLst>
                    <a:ext uri="{9D8B030D-6E8A-4147-A177-3AD203B41FA5}">
                      <a16:colId xmlns:a16="http://schemas.microsoft.com/office/drawing/2014/main" val="597802146"/>
                    </a:ext>
                  </a:extLst>
                </a:gridCol>
                <a:gridCol w="1610927">
                  <a:extLst>
                    <a:ext uri="{9D8B030D-6E8A-4147-A177-3AD203B41FA5}">
                      <a16:colId xmlns:a16="http://schemas.microsoft.com/office/drawing/2014/main" val="1027308042"/>
                    </a:ext>
                  </a:extLst>
                </a:gridCol>
              </a:tblGrid>
              <a:tr h="414401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Methods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473036"/>
                  </a:ext>
                </a:extLst>
              </a:tr>
              <a:tr h="677314">
                <a:tc>
                  <a:txBody>
                    <a:bodyPr/>
                    <a:lstStyle/>
                    <a:p>
                      <a:r>
                        <a:rPr lang="en-IN" sz="1600" dirty="0"/>
                        <a:t>T. </a:t>
                      </a:r>
                      <a:r>
                        <a:rPr lang="en-IN" sz="1600" dirty="0" err="1"/>
                        <a:t>Chandurkar</a:t>
                      </a:r>
                      <a:r>
                        <a:rPr lang="en-IN" sz="1600" dirty="0"/>
                        <a:t>, and P. </a:t>
                      </a:r>
                      <a:r>
                        <a:rPr lang="en-IN" sz="1600" dirty="0" err="1"/>
                        <a:t>Tijare</a:t>
                      </a:r>
                      <a:r>
                        <a:rPr lang="en-IN" sz="1600" dirty="0"/>
                        <a:t>,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College Reviews Dataset from Public Source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Naïve Bayes </a:t>
                      </a:r>
                    </a:p>
                    <a:p>
                      <a:pPr algn="l"/>
                      <a:r>
                        <a:rPr lang="en-IN" sz="1600" dirty="0"/>
                        <a:t>SVM </a:t>
                      </a:r>
                    </a:p>
                    <a:p>
                      <a:pPr algn="l"/>
                      <a:r>
                        <a:rPr lang="en-IN" sz="1600" dirty="0"/>
                        <a:t>Random Forest </a:t>
                      </a:r>
                    </a:p>
                    <a:p>
                      <a:pPr algn="l"/>
                      <a:r>
                        <a:rPr lang="en-IN" sz="1600" dirty="0"/>
                        <a:t>Decision Tree </a:t>
                      </a:r>
                    </a:p>
                    <a:p>
                      <a:pPr algn="l"/>
                      <a:r>
                        <a:rPr lang="en-IN" sz="1600" dirty="0"/>
                        <a:t>Max 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80% </a:t>
                      </a:r>
                    </a:p>
                    <a:p>
                      <a:pPr algn="ctr"/>
                      <a:r>
                        <a:rPr lang="en-IN" sz="1600" dirty="0"/>
                        <a:t>85% </a:t>
                      </a:r>
                    </a:p>
                    <a:p>
                      <a:pPr algn="ctr"/>
                      <a:r>
                        <a:rPr lang="en-IN" sz="1600" dirty="0"/>
                        <a:t>90% </a:t>
                      </a:r>
                    </a:p>
                    <a:p>
                      <a:pPr algn="ctr"/>
                      <a:r>
                        <a:rPr lang="en-IN" sz="1600" dirty="0"/>
                        <a:t>70% </a:t>
                      </a:r>
                    </a:p>
                    <a:p>
                      <a:pPr algn="ctr"/>
                      <a:r>
                        <a:rPr lang="en-IN" sz="1600" dirty="0"/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968516"/>
                  </a:ext>
                </a:extLst>
              </a:tr>
              <a:tr h="572470">
                <a:tc>
                  <a:txBody>
                    <a:bodyPr/>
                    <a:lstStyle/>
                    <a:p>
                      <a:r>
                        <a:rPr lang="en-US" sz="1600" dirty="0"/>
                        <a:t>G. Kaur, and A. Sharma, 2022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Amazon product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SVM </a:t>
                      </a:r>
                    </a:p>
                    <a:p>
                      <a:pPr algn="l"/>
                      <a:r>
                        <a:rPr lang="en-US" sz="1600" dirty="0"/>
                        <a:t>Decision Tree </a:t>
                      </a:r>
                    </a:p>
                    <a:p>
                      <a:pPr algn="l"/>
                      <a:r>
                        <a:rPr lang="en-US" sz="1600" dirty="0"/>
                        <a:t>Naïve Bayes </a:t>
                      </a:r>
                    </a:p>
                    <a:p>
                      <a:pPr algn="l"/>
                      <a:r>
                        <a:rPr lang="en-US" sz="1600" dirty="0"/>
                        <a:t>Random Forest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82.0% </a:t>
                      </a:r>
                    </a:p>
                    <a:p>
                      <a:pPr algn="ctr"/>
                      <a:r>
                        <a:rPr lang="en-IN" sz="1600" dirty="0"/>
                        <a:t>80.0% </a:t>
                      </a:r>
                    </a:p>
                    <a:p>
                      <a:pPr algn="ctr"/>
                      <a:r>
                        <a:rPr lang="en-IN" sz="1600" dirty="0"/>
                        <a:t>81.2% </a:t>
                      </a:r>
                    </a:p>
                    <a:p>
                      <a:pPr algn="ctr"/>
                      <a:r>
                        <a:rPr lang="en-IN" sz="1600" dirty="0"/>
                        <a:t>80.1%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102384"/>
                  </a:ext>
                </a:extLst>
              </a:tr>
              <a:tr h="572470">
                <a:tc>
                  <a:txBody>
                    <a:bodyPr/>
                    <a:lstStyle/>
                    <a:p>
                      <a:r>
                        <a:rPr lang="en-US" sz="1600" dirty="0"/>
                        <a:t>M. Neethu, and R. </a:t>
                      </a:r>
                      <a:r>
                        <a:rPr lang="en-US" sz="1600" dirty="0" err="1"/>
                        <a:t>Rajasree</a:t>
                      </a:r>
                      <a:r>
                        <a:rPr lang="en-US" sz="1600" dirty="0"/>
                        <a:t>, 2013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Twitter dataset on electronic products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Naïve Bayes </a:t>
                      </a:r>
                    </a:p>
                    <a:p>
                      <a:pPr algn="l"/>
                      <a:r>
                        <a:rPr lang="en-IN" sz="1600" dirty="0"/>
                        <a:t>SVM </a:t>
                      </a:r>
                    </a:p>
                    <a:p>
                      <a:pPr algn="l"/>
                      <a:r>
                        <a:rPr lang="en-IN" sz="1600" dirty="0"/>
                        <a:t>Max 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89.5% </a:t>
                      </a:r>
                    </a:p>
                    <a:p>
                      <a:pPr algn="ctr"/>
                      <a:r>
                        <a:rPr lang="en-IN" sz="1600" dirty="0"/>
                        <a:t>90% </a:t>
                      </a:r>
                    </a:p>
                    <a:p>
                      <a:pPr algn="ctr"/>
                      <a:r>
                        <a:rPr lang="en-IN" sz="16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577862"/>
                  </a:ext>
                </a:extLst>
              </a:tr>
              <a:tr h="572470">
                <a:tc>
                  <a:txBody>
                    <a:bodyPr/>
                    <a:lstStyle/>
                    <a:p>
                      <a:r>
                        <a:rPr lang="en-US" sz="1600" dirty="0"/>
                        <a:t>G. Gautam, and D. Yadav, 2014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Twitter dataset on customer reviews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SVM </a:t>
                      </a:r>
                    </a:p>
                    <a:p>
                      <a:pPr algn="l"/>
                      <a:r>
                        <a:rPr lang="en-IN" sz="1600" dirty="0"/>
                        <a:t>Max Entropy </a:t>
                      </a:r>
                    </a:p>
                    <a:p>
                      <a:pPr algn="l"/>
                      <a:r>
                        <a:rPr lang="en-IN" sz="1600" dirty="0"/>
                        <a:t>Naïve Bayes </a:t>
                      </a:r>
                    </a:p>
                    <a:p>
                      <a:pPr algn="l"/>
                      <a:r>
                        <a:rPr lang="en-IN" sz="1600" dirty="0"/>
                        <a:t>Semantic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85.5% </a:t>
                      </a:r>
                    </a:p>
                    <a:p>
                      <a:pPr algn="ctr"/>
                      <a:r>
                        <a:rPr lang="en-IN" sz="1600" dirty="0"/>
                        <a:t>83.8% </a:t>
                      </a:r>
                    </a:p>
                    <a:p>
                      <a:pPr algn="ctr"/>
                      <a:r>
                        <a:rPr lang="en-IN" sz="1600" dirty="0"/>
                        <a:t>88.2% </a:t>
                      </a:r>
                    </a:p>
                    <a:p>
                      <a:pPr algn="ctr"/>
                      <a:r>
                        <a:rPr lang="en-IN" sz="1600" dirty="0"/>
                        <a:t>89.9%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085007"/>
                  </a:ext>
                </a:extLst>
              </a:tr>
              <a:tr h="572470">
                <a:tc>
                  <a:txBody>
                    <a:bodyPr/>
                    <a:lstStyle/>
                    <a:p>
                      <a:r>
                        <a:rPr lang="en-US" sz="1600" dirty="0"/>
                        <a:t>S. </a:t>
                      </a:r>
                      <a:r>
                        <a:rPr lang="en-US" sz="1600" dirty="0" err="1"/>
                        <a:t>Bahrainian</a:t>
                      </a:r>
                      <a:r>
                        <a:rPr lang="en-US" sz="1600" dirty="0"/>
                        <a:t>, and A. </a:t>
                      </a:r>
                      <a:r>
                        <a:rPr lang="en-US" sz="1600" dirty="0" err="1"/>
                        <a:t>Dengel</a:t>
                      </a:r>
                      <a:r>
                        <a:rPr lang="en-US" sz="1600" dirty="0"/>
                        <a:t>, 2013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Twitter data On Smartphones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Unigram featured Naïve Bayes, Max Entropy, and SVM Hybrid Approach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89.78%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706578"/>
                  </a:ext>
                </a:extLst>
              </a:tr>
            </a:tbl>
          </a:graphicData>
        </a:graphic>
      </p:graphicFrame>
      <p:sp>
        <p:nvSpPr>
          <p:cNvPr id="6" name="Google Shape;8401;p58">
            <a:extLst>
              <a:ext uri="{FF2B5EF4-FFF2-40B4-BE49-F238E27FC236}">
                <a16:creationId xmlns:a16="http://schemas.microsoft.com/office/drawing/2014/main" id="{2EAE35A5-401A-2889-1299-084029C0B696}"/>
              </a:ext>
            </a:extLst>
          </p:cNvPr>
          <p:cNvSpPr/>
          <p:nvPr/>
        </p:nvSpPr>
        <p:spPr>
          <a:xfrm>
            <a:off x="6923397" y="448941"/>
            <a:ext cx="732378" cy="677827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561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A4DACC-7414-EB29-7BF1-1545D9DD9B9E}"/>
              </a:ext>
            </a:extLst>
          </p:cNvPr>
          <p:cNvSpPr/>
          <p:nvPr/>
        </p:nvSpPr>
        <p:spPr>
          <a:xfrm>
            <a:off x="1" y="872676"/>
            <a:ext cx="3897184" cy="607646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CE1DA-3FCD-4498-BCBB-3618ED9473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800" y="541958"/>
            <a:ext cx="10841037" cy="1258888"/>
          </a:xfrm>
        </p:spPr>
        <p:txBody>
          <a:bodyPr>
            <a:normAutofit/>
          </a:bodyPr>
          <a:lstStyle/>
          <a:p>
            <a:r>
              <a:rPr lang="en-US" sz="3000" dirty="0"/>
              <a:t>Steps Proposed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2B0E387-BFEE-CE0E-9E2B-A21ECD7D8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48370"/>
            <a:ext cx="9711787" cy="4826248"/>
          </a:xfrm>
          <a:prstGeom prst="rect">
            <a:avLst/>
          </a:prstGeom>
        </p:spPr>
      </p:pic>
      <p:grpSp>
        <p:nvGrpSpPr>
          <p:cNvPr id="5" name="Google Shape;10166;p60">
            <a:extLst>
              <a:ext uri="{FF2B5EF4-FFF2-40B4-BE49-F238E27FC236}">
                <a16:creationId xmlns:a16="http://schemas.microsoft.com/office/drawing/2014/main" id="{284F26B8-AB3D-908B-9868-5F14B5BEC078}"/>
              </a:ext>
            </a:extLst>
          </p:cNvPr>
          <p:cNvGrpSpPr/>
          <p:nvPr/>
        </p:nvGrpSpPr>
        <p:grpSpPr>
          <a:xfrm>
            <a:off x="4055294" y="806468"/>
            <a:ext cx="616727" cy="664126"/>
            <a:chOff x="1396957" y="4287365"/>
            <a:chExt cx="301861" cy="332871"/>
          </a:xfrm>
          <a:solidFill>
            <a:schemeClr val="tx1"/>
          </a:solidFill>
        </p:grpSpPr>
        <p:sp>
          <p:nvSpPr>
            <p:cNvPr id="13" name="Google Shape;10167;p60">
              <a:extLst>
                <a:ext uri="{FF2B5EF4-FFF2-40B4-BE49-F238E27FC236}">
                  <a16:creationId xmlns:a16="http://schemas.microsoft.com/office/drawing/2014/main" id="{E8577BA1-54FD-925A-D3B2-BCE428E18455}"/>
                </a:ext>
              </a:extLst>
            </p:cNvPr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168;p60">
              <a:extLst>
                <a:ext uri="{FF2B5EF4-FFF2-40B4-BE49-F238E27FC236}">
                  <a16:creationId xmlns:a16="http://schemas.microsoft.com/office/drawing/2014/main" id="{1E952186-9C99-9CB7-0F6B-17BB06ACE7EC}"/>
                </a:ext>
              </a:extLst>
            </p:cNvPr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169;p60">
              <a:extLst>
                <a:ext uri="{FF2B5EF4-FFF2-40B4-BE49-F238E27FC236}">
                  <a16:creationId xmlns:a16="http://schemas.microsoft.com/office/drawing/2014/main" id="{9D73FC00-D3DD-E75A-15AD-4B97408C724B}"/>
                </a:ext>
              </a:extLst>
            </p:cNvPr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170;p60">
              <a:extLst>
                <a:ext uri="{FF2B5EF4-FFF2-40B4-BE49-F238E27FC236}">
                  <a16:creationId xmlns:a16="http://schemas.microsoft.com/office/drawing/2014/main" id="{450E9EC1-CC8B-2C93-358D-76F15A5C245B}"/>
                </a:ext>
              </a:extLst>
            </p:cNvPr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171;p60">
              <a:extLst>
                <a:ext uri="{FF2B5EF4-FFF2-40B4-BE49-F238E27FC236}">
                  <a16:creationId xmlns:a16="http://schemas.microsoft.com/office/drawing/2014/main" id="{C221D55C-66A1-B9C8-C4D4-426504CF9EE8}"/>
                </a:ext>
              </a:extLst>
            </p:cNvPr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172;p60">
              <a:extLst>
                <a:ext uri="{FF2B5EF4-FFF2-40B4-BE49-F238E27FC236}">
                  <a16:creationId xmlns:a16="http://schemas.microsoft.com/office/drawing/2014/main" id="{F1625B5F-DA1C-5F69-604D-47B25E58B151}"/>
                </a:ext>
              </a:extLst>
            </p:cNvPr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173;p60">
              <a:extLst>
                <a:ext uri="{FF2B5EF4-FFF2-40B4-BE49-F238E27FC236}">
                  <a16:creationId xmlns:a16="http://schemas.microsoft.com/office/drawing/2014/main" id="{51BD77AE-67B1-5F3C-3AF8-9683296BC4FF}"/>
                </a:ext>
              </a:extLst>
            </p:cNvPr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74;p60">
              <a:extLst>
                <a:ext uri="{FF2B5EF4-FFF2-40B4-BE49-F238E27FC236}">
                  <a16:creationId xmlns:a16="http://schemas.microsoft.com/office/drawing/2014/main" id="{AB8CFE03-61DD-4024-7389-DBD7BE3CCC31}"/>
                </a:ext>
              </a:extLst>
            </p:cNvPr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175;p60">
              <a:extLst>
                <a:ext uri="{FF2B5EF4-FFF2-40B4-BE49-F238E27FC236}">
                  <a16:creationId xmlns:a16="http://schemas.microsoft.com/office/drawing/2014/main" id="{9DD42856-C18F-A35D-2523-C96D7986F3DA}"/>
                </a:ext>
              </a:extLst>
            </p:cNvPr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176;p60">
              <a:extLst>
                <a:ext uri="{FF2B5EF4-FFF2-40B4-BE49-F238E27FC236}">
                  <a16:creationId xmlns:a16="http://schemas.microsoft.com/office/drawing/2014/main" id="{815A51C9-FD65-691C-4BE7-4EC4BB6F2DEF}"/>
                </a:ext>
              </a:extLst>
            </p:cNvPr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177;p60">
              <a:extLst>
                <a:ext uri="{FF2B5EF4-FFF2-40B4-BE49-F238E27FC236}">
                  <a16:creationId xmlns:a16="http://schemas.microsoft.com/office/drawing/2014/main" id="{2FA3AC80-1AC5-F43A-E74C-6B2AED2B7E53}"/>
                </a:ext>
              </a:extLst>
            </p:cNvPr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178;p60">
              <a:extLst>
                <a:ext uri="{FF2B5EF4-FFF2-40B4-BE49-F238E27FC236}">
                  <a16:creationId xmlns:a16="http://schemas.microsoft.com/office/drawing/2014/main" id="{40CB5DA0-6533-31F4-2B1E-F62ACCE05A29}"/>
                </a:ext>
              </a:extLst>
            </p:cNvPr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79;p60">
              <a:extLst>
                <a:ext uri="{FF2B5EF4-FFF2-40B4-BE49-F238E27FC236}">
                  <a16:creationId xmlns:a16="http://schemas.microsoft.com/office/drawing/2014/main" id="{7F07AD69-33A2-272E-01B8-CAB0A0F0AADB}"/>
                </a:ext>
              </a:extLst>
            </p:cNvPr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180;p60">
              <a:extLst>
                <a:ext uri="{FF2B5EF4-FFF2-40B4-BE49-F238E27FC236}">
                  <a16:creationId xmlns:a16="http://schemas.microsoft.com/office/drawing/2014/main" id="{B09004F7-0475-6F3C-1F0A-478925122C0B}"/>
                </a:ext>
              </a:extLst>
            </p:cNvPr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181;p60">
              <a:extLst>
                <a:ext uri="{FF2B5EF4-FFF2-40B4-BE49-F238E27FC236}">
                  <a16:creationId xmlns:a16="http://schemas.microsoft.com/office/drawing/2014/main" id="{CEC1CE4B-FBF7-0D00-3355-F76565D191FE}"/>
                </a:ext>
              </a:extLst>
            </p:cNvPr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45218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05E53B9-B93B-8366-2DBB-B2A112EB2A70}"/>
              </a:ext>
            </a:extLst>
          </p:cNvPr>
          <p:cNvSpPr/>
          <p:nvPr/>
        </p:nvSpPr>
        <p:spPr>
          <a:xfrm>
            <a:off x="1" y="872676"/>
            <a:ext cx="3145871" cy="607646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CE1DA-3FCD-4498-BCBB-3618ED9473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801" y="540249"/>
            <a:ext cx="10841037" cy="1260475"/>
          </a:xfrm>
        </p:spPr>
        <p:txBody>
          <a:bodyPr>
            <a:normAutofit/>
          </a:bodyPr>
          <a:lstStyle/>
          <a:p>
            <a:r>
              <a:rPr lang="en-US" sz="3000" dirty="0"/>
              <a:t>Data mining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0D152E-98CB-E796-1DB8-3E11161D941D}"/>
              </a:ext>
            </a:extLst>
          </p:cNvPr>
          <p:cNvSpPr txBox="1">
            <a:spLocks/>
          </p:cNvSpPr>
          <p:nvPr/>
        </p:nvSpPr>
        <p:spPr bwMode="white">
          <a:xfrm>
            <a:off x="383798" y="1552690"/>
            <a:ext cx="9120929" cy="20648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Steps -&gt;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Install and Import </a:t>
            </a:r>
            <a:r>
              <a:rPr lang="en-US" dirty="0" err="1"/>
              <a:t>Snscrape</a:t>
            </a:r>
            <a:r>
              <a:rPr lang="en-US" dirty="0"/>
              <a:t>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Fetch tweets in Pandas </a:t>
            </a:r>
            <a:r>
              <a:rPr lang="en-US" dirty="0" err="1"/>
              <a:t>dataframe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Store the data in CSV files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D12DA-BC5B-3207-7BF8-613C2DC8E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835" y="540249"/>
            <a:ext cx="1933575" cy="578167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2F4906-A7E0-2E8C-72CD-29000FD7E041}"/>
              </a:ext>
            </a:extLst>
          </p:cNvPr>
          <p:cNvSpPr txBox="1">
            <a:spLocks/>
          </p:cNvSpPr>
          <p:nvPr/>
        </p:nvSpPr>
        <p:spPr bwMode="white">
          <a:xfrm>
            <a:off x="383798" y="3362713"/>
            <a:ext cx="9120929" cy="6543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DATA  -&gt;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DC90B4A-85ED-4A8E-5928-6F7370B8D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94497"/>
              </p:ext>
            </p:extLst>
          </p:nvPr>
        </p:nvGraphicFramePr>
        <p:xfrm>
          <a:off x="1874939" y="3529463"/>
          <a:ext cx="6643997" cy="28782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2085">
                  <a:extLst>
                    <a:ext uri="{9D8B030D-6E8A-4147-A177-3AD203B41FA5}">
                      <a16:colId xmlns:a16="http://schemas.microsoft.com/office/drawing/2014/main" val="2790664431"/>
                    </a:ext>
                  </a:extLst>
                </a:gridCol>
                <a:gridCol w="2910617">
                  <a:extLst>
                    <a:ext uri="{9D8B030D-6E8A-4147-A177-3AD203B41FA5}">
                      <a16:colId xmlns:a16="http://schemas.microsoft.com/office/drawing/2014/main" val="98651510"/>
                    </a:ext>
                  </a:extLst>
                </a:gridCol>
                <a:gridCol w="2391295">
                  <a:extLst>
                    <a:ext uri="{9D8B030D-6E8A-4147-A177-3AD203B41FA5}">
                      <a16:colId xmlns:a16="http://schemas.microsoft.com/office/drawing/2014/main" val="2911426692"/>
                    </a:ext>
                  </a:extLst>
                </a:gridCol>
              </a:tblGrid>
              <a:tr h="33980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Keyword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Timeline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153761"/>
                  </a:ext>
                </a:extLst>
              </a:tr>
              <a:tr h="61326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Facebook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 lakh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2/1/2018 – 8/4/2023</a:t>
                      </a:r>
                    </a:p>
                    <a:p>
                      <a:pPr algn="ctr"/>
                      <a:r>
                        <a:rPr lang="en-IN" sz="1600" dirty="0"/>
                        <a:t>(Approx. 5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935042"/>
                  </a:ext>
                </a:extLst>
              </a:tr>
              <a:tr h="641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Facebook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10 thousand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2/1/2022 – 30/10/2023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(Before layoff)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634886"/>
                  </a:ext>
                </a:extLst>
              </a:tr>
              <a:tr h="59749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Facebook</a:t>
                      </a:r>
                    </a:p>
                    <a:p>
                      <a:pPr algn="ctr"/>
                      <a:r>
                        <a:rPr lang="en-US" sz="1600" dirty="0"/>
                        <a:t>Layoff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 thousand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2/11/2022 – 8/4/2023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(After layoff)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881183"/>
                  </a:ext>
                </a:extLst>
              </a:tr>
              <a:tr h="6859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Facebook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 thousand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2/11/2022 – 8/4/2023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(After layoff)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617739"/>
                  </a:ext>
                </a:extLst>
              </a:tr>
            </a:tbl>
          </a:graphicData>
        </a:graphic>
      </p:graphicFrame>
      <p:grpSp>
        <p:nvGrpSpPr>
          <p:cNvPr id="16" name="Google Shape;7772;p56">
            <a:extLst>
              <a:ext uri="{FF2B5EF4-FFF2-40B4-BE49-F238E27FC236}">
                <a16:creationId xmlns:a16="http://schemas.microsoft.com/office/drawing/2014/main" id="{FEEE0C4B-4187-7302-22AA-148639B3F5A5}"/>
              </a:ext>
            </a:extLst>
          </p:cNvPr>
          <p:cNvGrpSpPr/>
          <p:nvPr/>
        </p:nvGrpSpPr>
        <p:grpSpPr>
          <a:xfrm>
            <a:off x="3367442" y="866891"/>
            <a:ext cx="685800" cy="685799"/>
            <a:chOff x="7384751" y="4147984"/>
            <a:chExt cx="380012" cy="351274"/>
          </a:xfrm>
          <a:solidFill>
            <a:schemeClr val="tx1"/>
          </a:solidFill>
        </p:grpSpPr>
        <p:sp>
          <p:nvSpPr>
            <p:cNvPr id="17" name="Google Shape;7773;p56">
              <a:extLst>
                <a:ext uri="{FF2B5EF4-FFF2-40B4-BE49-F238E27FC236}">
                  <a16:creationId xmlns:a16="http://schemas.microsoft.com/office/drawing/2014/main" id="{8B10C15F-BA0D-8CD9-57AC-9F5874B4B6C9}"/>
                </a:ext>
              </a:extLst>
            </p:cNvPr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774;p56">
              <a:extLst>
                <a:ext uri="{FF2B5EF4-FFF2-40B4-BE49-F238E27FC236}">
                  <a16:creationId xmlns:a16="http://schemas.microsoft.com/office/drawing/2014/main" id="{1CFC3D7C-3472-D145-D8ED-78B2847C07AB}"/>
                </a:ext>
              </a:extLst>
            </p:cNvPr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775;p56">
              <a:extLst>
                <a:ext uri="{FF2B5EF4-FFF2-40B4-BE49-F238E27FC236}">
                  <a16:creationId xmlns:a16="http://schemas.microsoft.com/office/drawing/2014/main" id="{5C8EB83F-74A5-F30F-C49F-E60A0D2697E2}"/>
                </a:ext>
              </a:extLst>
            </p:cNvPr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776;p56">
              <a:extLst>
                <a:ext uri="{FF2B5EF4-FFF2-40B4-BE49-F238E27FC236}">
                  <a16:creationId xmlns:a16="http://schemas.microsoft.com/office/drawing/2014/main" id="{9BC689D5-3879-1F6A-3F66-210A1656F031}"/>
                </a:ext>
              </a:extLst>
            </p:cNvPr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77;p56">
              <a:extLst>
                <a:ext uri="{FF2B5EF4-FFF2-40B4-BE49-F238E27FC236}">
                  <a16:creationId xmlns:a16="http://schemas.microsoft.com/office/drawing/2014/main" id="{1A862770-96B0-C03A-E9C5-9CB83A9AD8E3}"/>
                </a:ext>
              </a:extLst>
            </p:cNvPr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85956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Default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736411_win32_fixed.potx" id="{BC2F7F5B-4979-4A54-84D5-4000EC3D9661}" vid="{81E89C45-4B49-4C30-91F6-68DD81BA82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Famous event in history presentation</Template>
  <TotalTime>914</TotalTime>
  <Words>1325</Words>
  <Application>Microsoft Office PowerPoint</Application>
  <PresentationFormat>Widescreen</PresentationFormat>
  <Paragraphs>215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Corbel</vt:lpstr>
      <vt:lpstr>Celestial</vt:lpstr>
      <vt:lpstr>PowerPoint Presentation</vt:lpstr>
      <vt:lpstr>PowerPoint Presentation</vt:lpstr>
      <vt:lpstr>Introduction</vt:lpstr>
      <vt:lpstr>Introduction</vt:lpstr>
      <vt:lpstr>Literature review</vt:lpstr>
      <vt:lpstr>Literature review</vt:lpstr>
      <vt:lpstr>Comparison of methodologies</vt:lpstr>
      <vt:lpstr>Steps Proposed</vt:lpstr>
      <vt:lpstr>Data mining</vt:lpstr>
      <vt:lpstr>Data preprocessing</vt:lpstr>
      <vt:lpstr>Model training</vt:lpstr>
      <vt:lpstr>Data prediction &amp; Corporate reputation</vt:lpstr>
      <vt:lpstr>Result</vt:lpstr>
      <vt:lpstr>Future work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Effects of layoffs on corporate reputation using sentiment analysis</dc:title>
  <dc:creator>Rahul  Kumar</dc:creator>
  <cp:lastModifiedBy>Rahul  Kumar</cp:lastModifiedBy>
  <cp:revision>10</cp:revision>
  <dcterms:created xsi:type="dcterms:W3CDTF">2023-05-04T06:30:22Z</dcterms:created>
  <dcterms:modified xsi:type="dcterms:W3CDTF">2023-05-25T08:16:27Z</dcterms:modified>
</cp:coreProperties>
</file>